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t-BR" sz="3200" b="0" strike="noStrike" spc="-1">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t-BR" sz="3200" b="0" strike="noStrike" spc="-1">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t-BR" sz="3200" b="0" strike="noStrike" spc="-1">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t-BR" sz="3200" b="0" strike="noStrike" spc="-1">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t-BR" sz="3200" b="0" strike="noStrike" spc="-1">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t-BR" sz="3200" b="0" strike="noStrike" spc="-1">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t-BR" sz="4400" b="0" strike="noStrike" spc="-1">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7"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 name="CustomShape 3"/>
          <p:cNvSpPr/>
          <p:nvPr/>
        </p:nvSpPr>
        <p:spPr>
          <a:xfrm>
            <a:off x="-6120" y="5791320"/>
            <a:ext cx="3401640" cy="1080000"/>
          </a:xfrm>
          <a:prstGeom prst="rtTriangle">
            <a:avLst/>
          </a:prstGeom>
          <a:blipFill rotWithShape="0">
            <a:blip r:embed="rId14">
              <a:alphaModFix amt="50000"/>
            </a:blip>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4"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569880" y="3966120"/>
            <a:ext cx="8290080" cy="227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b="1" strike="noStrike" spc="-1">
                <a:solidFill>
                  <a:srgbClr val="000000"/>
                </a:solidFill>
                <a:latin typeface="Century Gothic"/>
                <a:ea typeface="DejaVu Sans"/>
              </a:rPr>
              <a:t>Hugo Freire – Auditor Interno da UEZO</a:t>
            </a:r>
            <a:endParaRPr lang="pt-BR" sz="2400" b="0" strike="noStrike" spc="-1">
              <a:latin typeface="Arial"/>
            </a:endParaRPr>
          </a:p>
          <a:p>
            <a:pPr algn="ctr">
              <a:lnSpc>
                <a:spcPct val="100000"/>
              </a:lnSpc>
            </a:pPr>
            <a:endParaRPr lang="pt-BR" sz="2400" b="0" strike="noStrike" spc="-1">
              <a:latin typeface="Arial"/>
            </a:endParaRPr>
          </a:p>
          <a:p>
            <a:pPr algn="ctr">
              <a:lnSpc>
                <a:spcPct val="100000"/>
              </a:lnSpc>
            </a:pPr>
            <a:r>
              <a:rPr lang="pt-BR" sz="2400" b="1" strike="noStrike" spc="-1">
                <a:solidFill>
                  <a:srgbClr val="000000"/>
                </a:solidFill>
                <a:latin typeface="Century Gothic"/>
                <a:ea typeface="DejaVu Sans"/>
              </a:rPr>
              <a:t>Pedro Baldez – Coordenador do Patrimônio da UEZO</a:t>
            </a:r>
            <a:endParaRPr lang="pt-BR" sz="2400" b="0" strike="noStrike" spc="-1">
              <a:latin typeface="Arial"/>
            </a:endParaRPr>
          </a:p>
          <a:p>
            <a:pPr algn="ctr">
              <a:lnSpc>
                <a:spcPct val="100000"/>
              </a:lnSpc>
            </a:pPr>
            <a:endParaRPr lang="pt-BR" sz="2400" b="0" strike="noStrike" spc="-1">
              <a:latin typeface="Arial"/>
            </a:endParaRPr>
          </a:p>
          <a:p>
            <a:pPr algn="ctr">
              <a:lnSpc>
                <a:spcPct val="100000"/>
              </a:lnSpc>
            </a:pPr>
            <a:endParaRPr lang="pt-BR" sz="2400" b="0" strike="noStrike" spc="-1">
              <a:latin typeface="Arial"/>
            </a:endParaRPr>
          </a:p>
          <a:p>
            <a:pPr algn="ctr">
              <a:lnSpc>
                <a:spcPct val="100000"/>
              </a:lnSpc>
            </a:pPr>
            <a:r>
              <a:rPr lang="pt-BR" sz="2400" b="0" strike="noStrike" spc="-1">
                <a:solidFill>
                  <a:srgbClr val="000000"/>
                </a:solidFill>
                <a:latin typeface="Century Gothic"/>
                <a:ea typeface="DejaVu Sans"/>
              </a:rPr>
              <a:t>Rio de Janeiro, 29 de outubro de 2019</a:t>
            </a:r>
            <a:endParaRPr lang="pt-BR" sz="2400" b="0" strike="noStrike" spc="-1">
              <a:latin typeface="Arial"/>
            </a:endParaRPr>
          </a:p>
        </p:txBody>
      </p:sp>
      <p:sp>
        <p:nvSpPr>
          <p:cNvPr id="43" name="CustomShape 2"/>
          <p:cNvSpPr/>
          <p:nvPr/>
        </p:nvSpPr>
        <p:spPr>
          <a:xfrm>
            <a:off x="370080" y="1449360"/>
            <a:ext cx="849996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5400" b="1" strike="noStrike" spc="-1">
                <a:solidFill>
                  <a:srgbClr val="B26314"/>
                </a:solidFill>
                <a:latin typeface="Palatino Linotype"/>
                <a:ea typeface="DejaVu Sans"/>
              </a:rPr>
              <a:t>Reunião de Agentes Patrimoniais da UEZO</a:t>
            </a:r>
            <a:endParaRPr lang="pt-BR" sz="5400" b="0" strike="noStrike" spc="-1">
              <a:latin typeface="Arial"/>
            </a:endParaRPr>
          </a:p>
        </p:txBody>
      </p:sp>
      <p:pic>
        <p:nvPicPr>
          <p:cNvPr id="44"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ransition spd="slow">
    <p:blinds dir="vert"/>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m 157"/>
          <p:cNvPicPr/>
          <p:nvPr/>
        </p:nvPicPr>
        <p:blipFill>
          <a:blip r:embed="rId2"/>
          <a:stretch/>
        </p:blipFill>
        <p:spPr>
          <a:xfrm>
            <a:off x="1163520" y="126720"/>
            <a:ext cx="6830640" cy="6324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92040" y="653040"/>
            <a:ext cx="8226000" cy="114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TRP</a:t>
            </a:r>
            <a:endParaRPr lang="pt-BR" sz="2900" b="0" strike="noStrike" spc="-1">
              <a:latin typeface="Arial"/>
            </a:endParaRPr>
          </a:p>
        </p:txBody>
      </p:sp>
      <p:sp>
        <p:nvSpPr>
          <p:cNvPr id="92" name="CustomShape 2"/>
          <p:cNvSpPr/>
          <p:nvPr/>
        </p:nvSpPr>
        <p:spPr>
          <a:xfrm>
            <a:off x="457560" y="1894320"/>
            <a:ext cx="8226000" cy="3263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marL="392040" indent="-291240" algn="just">
              <a:lnSpc>
                <a:spcPct val="100000"/>
              </a:lnSpc>
              <a:spcBef>
                <a:spcPts val="1284"/>
              </a:spcBef>
              <a:buClr>
                <a:srgbClr val="000000"/>
              </a:buClr>
              <a:buSzPct val="45000"/>
              <a:buFont typeface="Wingdings" charset="2"/>
              <a:buChar char=""/>
            </a:pPr>
            <a:r>
              <a:rPr lang="pt-BR" sz="2900" b="0" strike="noStrike" spc="-1">
                <a:solidFill>
                  <a:srgbClr val="000000"/>
                </a:solidFill>
                <a:latin typeface="Arial"/>
                <a:ea typeface="DejaVu Sans"/>
              </a:rPr>
              <a:t>A TRP será realizada pela Subunidade de bens móveis de Origem para a Subunidade de bens móveis de Destino, </a:t>
            </a:r>
            <a:r>
              <a:rPr lang="pt-BR" sz="2900" b="1" strike="noStrike" spc="-1">
                <a:solidFill>
                  <a:srgbClr val="000000"/>
                </a:solidFill>
                <a:latin typeface="Arial"/>
                <a:ea typeface="DejaVu Sans"/>
              </a:rPr>
              <a:t>EM 04 VIAS:</a:t>
            </a:r>
            <a:endParaRPr lang="pt-BR" sz="29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2900" b="0" strike="noStrike" spc="-1">
                <a:solidFill>
                  <a:srgbClr val="000000"/>
                </a:solidFill>
                <a:latin typeface="Arial"/>
                <a:ea typeface="DejaVu Sans"/>
              </a:rPr>
              <a:t>1 via fica com a Origem, 1 via fica com o Destino e 2 vias são entregues na COPAT (1 para o processo e 1 para arquivo).</a:t>
            </a:r>
            <a:endParaRPr lang="pt-BR" sz="29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2900" b="0" strike="noStrike" spc="-1">
                <a:solidFill>
                  <a:srgbClr val="000000"/>
                </a:solidFill>
                <a:latin typeface="Arial"/>
                <a:ea typeface="DejaVu Sans"/>
              </a:rPr>
              <a:t>A Subunidade deverá acrescentar ou retirar o bem do seu arrolamento e informar a entrada ou a saída no seu DMO do mês correspondente.</a:t>
            </a:r>
            <a:endParaRPr lang="pt-BR" sz="2900" b="0" strike="noStrike" spc="-1">
              <a:latin typeface="Arial"/>
            </a:endParaRPr>
          </a:p>
          <a:p>
            <a:pPr>
              <a:lnSpc>
                <a:spcPct val="100000"/>
              </a:lnSpc>
              <a:spcBef>
                <a:spcPts val="1284"/>
              </a:spcBef>
            </a:pPr>
            <a:endParaRPr lang="pt-BR" sz="2900" b="0" strike="noStrike" spc="-1">
              <a:latin typeface="Arial"/>
            </a:endParaRPr>
          </a:p>
        </p:txBody>
      </p:sp>
      <p:pic>
        <p:nvPicPr>
          <p:cNvPr id="93"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57560" y="136800"/>
            <a:ext cx="8226000" cy="843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Tutorial de como preencher TRP</a:t>
            </a:r>
            <a:endParaRPr lang="pt-BR" sz="2900" b="0" strike="noStrike" spc="-1">
              <a:latin typeface="Arial"/>
            </a:endParaRPr>
          </a:p>
        </p:txBody>
      </p:sp>
      <p:sp>
        <p:nvSpPr>
          <p:cNvPr id="95" name="CustomShape 2"/>
          <p:cNvSpPr/>
          <p:nvPr/>
        </p:nvSpPr>
        <p:spPr>
          <a:xfrm rot="13200" flipH="1">
            <a:off x="-43560" y="1788480"/>
            <a:ext cx="2816640" cy="775800"/>
          </a:xfrm>
          <a:prstGeom prst="borderCallout3">
            <a:avLst>
              <a:gd name="adj1" fmla="val 26384"/>
              <a:gd name="adj2" fmla="val 486"/>
              <a:gd name="adj3" fmla="val 48489"/>
              <a:gd name="adj4" fmla="val -4354"/>
              <a:gd name="adj5" fmla="val 75419"/>
              <a:gd name="adj6" fmla="val -7007"/>
              <a:gd name="adj7" fmla="val 111828"/>
              <a:gd name="adj8" fmla="val -11871"/>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nSpc>
                <a:spcPct val="100000"/>
              </a:lnSpc>
            </a:pPr>
            <a:r>
              <a:rPr lang="pt-BR" sz="1400" b="1" strike="noStrike" spc="-1">
                <a:solidFill>
                  <a:srgbClr val="000000"/>
                </a:solidFill>
                <a:latin typeface="Arial"/>
                <a:ea typeface="DejaVu Sans"/>
              </a:rPr>
              <a:t>NÚMERO DA TRP DO ANO QUE</a:t>
            </a:r>
            <a:endParaRPr lang="pt-BR" sz="1400" b="0" strike="noStrike" spc="-1">
              <a:latin typeface="Arial"/>
            </a:endParaRPr>
          </a:p>
          <a:p>
            <a:pPr>
              <a:lnSpc>
                <a:spcPct val="100000"/>
              </a:lnSpc>
            </a:pPr>
            <a:r>
              <a:rPr lang="pt-BR" sz="1400" b="1" strike="noStrike" spc="-1">
                <a:solidFill>
                  <a:srgbClr val="000000"/>
                </a:solidFill>
                <a:latin typeface="Arial"/>
                <a:ea typeface="DejaVu Sans"/>
              </a:rPr>
              <a:t>A SUBUNIDADE (ORIGEM)</a:t>
            </a:r>
            <a:endParaRPr lang="pt-BR" sz="1400" b="0" strike="noStrike" spc="-1">
              <a:latin typeface="Arial"/>
            </a:endParaRPr>
          </a:p>
          <a:p>
            <a:pPr>
              <a:lnSpc>
                <a:spcPct val="100000"/>
              </a:lnSpc>
            </a:pPr>
            <a:r>
              <a:rPr lang="pt-BR" sz="1400" b="1" strike="noStrike" spc="-1">
                <a:solidFill>
                  <a:srgbClr val="000000"/>
                </a:solidFill>
                <a:latin typeface="Arial"/>
                <a:ea typeface="DejaVu Sans"/>
              </a:rPr>
              <a:t>REALIZOU</a:t>
            </a:r>
            <a:endParaRPr lang="pt-BR" sz="1400" b="0" strike="noStrike" spc="-1">
              <a:latin typeface="Arial"/>
            </a:endParaRPr>
          </a:p>
        </p:txBody>
      </p:sp>
      <p:sp>
        <p:nvSpPr>
          <p:cNvPr id="96" name="CustomShape 3"/>
          <p:cNvSpPr/>
          <p:nvPr/>
        </p:nvSpPr>
        <p:spPr>
          <a:xfrm>
            <a:off x="7591680" y="2113560"/>
            <a:ext cx="1385280" cy="360000"/>
          </a:xfrm>
          <a:prstGeom prst="borderCallout3">
            <a:avLst>
              <a:gd name="adj1" fmla="val 29909"/>
              <a:gd name="adj2" fmla="val -941"/>
              <a:gd name="adj3" fmla="val 84414"/>
              <a:gd name="adj4" fmla="val -16047"/>
              <a:gd name="adj5" fmla="val 115045"/>
              <a:gd name="adj6" fmla="val -32941"/>
              <a:gd name="adj7" fmla="val 155945"/>
              <a:gd name="adj8" fmla="val -56070"/>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DATA DA TRP</a:t>
            </a:r>
            <a:endParaRPr lang="pt-BR" sz="1500" b="0" strike="noStrike" spc="-1">
              <a:latin typeface="Arial"/>
            </a:endParaRPr>
          </a:p>
        </p:txBody>
      </p:sp>
      <p:sp>
        <p:nvSpPr>
          <p:cNvPr id="97" name="CustomShape 4"/>
          <p:cNvSpPr/>
          <p:nvPr/>
        </p:nvSpPr>
        <p:spPr>
          <a:xfrm>
            <a:off x="3301920" y="3312720"/>
            <a:ext cx="4111920" cy="389160"/>
          </a:xfrm>
          <a:prstGeom prst="borderCallout3">
            <a:avLst>
              <a:gd name="adj1" fmla="val 27333"/>
              <a:gd name="adj2" fmla="val 1047"/>
              <a:gd name="adj3" fmla="val 21000"/>
              <a:gd name="adj4" fmla="val -3753"/>
              <a:gd name="adj5" fmla="val -13666"/>
              <a:gd name="adj6" fmla="val -3150"/>
              <a:gd name="adj7" fmla="val -54583"/>
              <a:gd name="adj8" fmla="val -2849"/>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VALOR ATUAL AJUSTADO UNITÁRIO</a:t>
            </a:r>
            <a:endParaRPr lang="pt-BR" sz="1500" b="0" strike="noStrike" spc="-1">
              <a:latin typeface="Arial"/>
            </a:endParaRPr>
          </a:p>
        </p:txBody>
      </p:sp>
      <p:sp>
        <p:nvSpPr>
          <p:cNvPr id="98" name="CustomShape 5"/>
          <p:cNvSpPr/>
          <p:nvPr/>
        </p:nvSpPr>
        <p:spPr>
          <a:xfrm flipH="1">
            <a:off x="152280" y="2664000"/>
            <a:ext cx="1514880" cy="543600"/>
          </a:xfrm>
          <a:prstGeom prst="borderCallout3">
            <a:avLst>
              <a:gd name="adj1" fmla="val 18750"/>
              <a:gd name="adj2" fmla="val -8333"/>
              <a:gd name="adj3" fmla="val 84040"/>
              <a:gd name="adj4" fmla="val -6929"/>
              <a:gd name="adj5" fmla="val 81769"/>
              <a:gd name="adj6" fmla="val -17495"/>
              <a:gd name="adj7" fmla="val 77226"/>
              <a:gd name="adj8" fmla="val -27264"/>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lstStyle/>
          <a:p>
            <a:pPr>
              <a:lnSpc>
                <a:spcPct val="100000"/>
              </a:lnSpc>
            </a:pPr>
            <a:r>
              <a:rPr lang="pt-BR" sz="1600" b="1" strike="noStrike" spc="-1">
                <a:solidFill>
                  <a:srgbClr val="000000"/>
                </a:solidFill>
                <a:latin typeface="Arial"/>
                <a:ea typeface="DejaVu Sans"/>
              </a:rPr>
              <a:t>      </a:t>
            </a:r>
            <a:r>
              <a:rPr lang="pt-BR" sz="1500" b="1" strike="noStrike" spc="-1">
                <a:solidFill>
                  <a:srgbClr val="000000"/>
                </a:solidFill>
                <a:latin typeface="Arial"/>
                <a:ea typeface="DejaVu Sans"/>
              </a:rPr>
              <a:t>Nº DO</a:t>
            </a:r>
            <a:endParaRPr lang="pt-BR" sz="1500" b="0" strike="noStrike" spc="-1">
              <a:latin typeface="Arial"/>
            </a:endParaRPr>
          </a:p>
          <a:p>
            <a:pPr>
              <a:lnSpc>
                <a:spcPct val="100000"/>
              </a:lnSpc>
            </a:pPr>
            <a:r>
              <a:rPr lang="pt-BR" sz="1500" b="1" strike="noStrike" spc="-1">
                <a:solidFill>
                  <a:srgbClr val="000000"/>
                </a:solidFill>
                <a:latin typeface="Arial"/>
                <a:ea typeface="DejaVu Sans"/>
              </a:rPr>
              <a:t> PATRIMÔNIO</a:t>
            </a:r>
            <a:endParaRPr lang="pt-BR" sz="1500" b="0" strike="noStrike" spc="-1">
              <a:latin typeface="Arial"/>
            </a:endParaRPr>
          </a:p>
        </p:txBody>
      </p:sp>
      <p:sp>
        <p:nvSpPr>
          <p:cNvPr id="99" name="CustomShape 6"/>
          <p:cNvSpPr/>
          <p:nvPr/>
        </p:nvSpPr>
        <p:spPr>
          <a:xfrm>
            <a:off x="7445520" y="2672280"/>
            <a:ext cx="1630080" cy="454680"/>
          </a:xfrm>
          <a:prstGeom prst="borderCallout3">
            <a:avLst>
              <a:gd name="adj1" fmla="val 74357"/>
              <a:gd name="adj2" fmla="val 600"/>
              <a:gd name="adj3" fmla="val 98714"/>
              <a:gd name="adj4" fmla="val -9200"/>
              <a:gd name="adj5" fmla="val 101357"/>
              <a:gd name="adj6" fmla="val -47760"/>
              <a:gd name="adj7" fmla="val 98714"/>
              <a:gd name="adj8" fmla="val -85560"/>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DESCRIÇÃO DO</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 PATRIMÔNIO</a:t>
            </a:r>
            <a:endParaRPr lang="pt-BR" sz="1500" b="0" strike="noStrike" spc="-1">
              <a:latin typeface="Arial"/>
            </a:endParaRPr>
          </a:p>
        </p:txBody>
      </p:sp>
      <p:sp>
        <p:nvSpPr>
          <p:cNvPr id="100" name="CustomShape 7"/>
          <p:cNvSpPr/>
          <p:nvPr/>
        </p:nvSpPr>
        <p:spPr>
          <a:xfrm flipH="1">
            <a:off x="109080" y="3301560"/>
            <a:ext cx="1514520" cy="311400"/>
          </a:xfrm>
          <a:prstGeom prst="borderCallout3">
            <a:avLst>
              <a:gd name="adj1" fmla="val -52806"/>
              <a:gd name="adj2" fmla="val -73245"/>
              <a:gd name="adj3" fmla="val 21933"/>
              <a:gd name="adj4" fmla="val -46405"/>
              <a:gd name="adj5" fmla="val 69022"/>
              <a:gd name="adj6" fmla="val -16293"/>
              <a:gd name="adj7" fmla="val 92619"/>
              <a:gd name="adj8" fmla="val 3228"/>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lstStyle/>
          <a:p>
            <a:pPr>
              <a:lnSpc>
                <a:spcPct val="100000"/>
              </a:lnSpc>
            </a:pPr>
            <a:r>
              <a:rPr lang="pt-BR" sz="1500" b="1" strike="noStrike" spc="-1">
                <a:solidFill>
                  <a:srgbClr val="000000"/>
                </a:solidFill>
                <a:latin typeface="Arial"/>
                <a:ea typeface="DejaVu Sans"/>
              </a:rPr>
              <a:t>Nº DA CONTA</a:t>
            </a:r>
            <a:endParaRPr lang="pt-BR" sz="1500" b="0" strike="noStrike" spc="-1">
              <a:latin typeface="Arial"/>
            </a:endParaRPr>
          </a:p>
        </p:txBody>
      </p:sp>
      <p:sp>
        <p:nvSpPr>
          <p:cNvPr id="101" name="CustomShape 8"/>
          <p:cNvSpPr/>
          <p:nvPr/>
        </p:nvSpPr>
        <p:spPr>
          <a:xfrm>
            <a:off x="7314840" y="3769560"/>
            <a:ext cx="1737720" cy="911880"/>
          </a:xfrm>
          <a:prstGeom prst="borderCallout3">
            <a:avLst>
              <a:gd name="adj1" fmla="val 18750"/>
              <a:gd name="adj2" fmla="val -8333"/>
              <a:gd name="adj3" fmla="val 18750"/>
              <a:gd name="adj4" fmla="val -16667"/>
              <a:gd name="adj5" fmla="val 42750"/>
              <a:gd name="adj6" fmla="val -83395"/>
              <a:gd name="adj7" fmla="val 42750"/>
              <a:gd name="adj8" fmla="val -222382"/>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NOME DA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SUBUNIDADE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DE BENS</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  MÓVEIS ORIGEM</a:t>
            </a:r>
            <a:endParaRPr lang="pt-BR" sz="1500" b="0" strike="noStrike" spc="-1">
              <a:latin typeface="Arial"/>
            </a:endParaRPr>
          </a:p>
        </p:txBody>
      </p:sp>
      <p:sp>
        <p:nvSpPr>
          <p:cNvPr id="102" name="CustomShape 9"/>
          <p:cNvSpPr/>
          <p:nvPr/>
        </p:nvSpPr>
        <p:spPr>
          <a:xfrm>
            <a:off x="7314840" y="4867920"/>
            <a:ext cx="1797480" cy="976680"/>
          </a:xfrm>
          <a:prstGeom prst="borderCallout3">
            <a:avLst>
              <a:gd name="adj1" fmla="val 18750"/>
              <a:gd name="adj2" fmla="val -8333"/>
              <a:gd name="adj3" fmla="val 18750"/>
              <a:gd name="adj4" fmla="val -16667"/>
              <a:gd name="adj5" fmla="val 8369"/>
              <a:gd name="adj6" fmla="val -107382"/>
              <a:gd name="adj7" fmla="val 13404"/>
              <a:gd name="adj8" fmla="val -208162"/>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NOME DA</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SUBUNIDADE</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DE BENS</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 MÓVEIS DESTINO</a:t>
            </a:r>
            <a:endParaRPr lang="pt-BR" sz="1500" b="0" strike="noStrike" spc="-1">
              <a:latin typeface="Arial"/>
            </a:endParaRPr>
          </a:p>
        </p:txBody>
      </p:sp>
      <p:sp>
        <p:nvSpPr>
          <p:cNvPr id="103" name="CustomShape 10"/>
          <p:cNvSpPr/>
          <p:nvPr/>
        </p:nvSpPr>
        <p:spPr>
          <a:xfrm flipH="1">
            <a:off x="61920" y="4434840"/>
            <a:ext cx="1695240" cy="976680"/>
          </a:xfrm>
          <a:prstGeom prst="borderCallout3">
            <a:avLst>
              <a:gd name="adj1" fmla="val 18750"/>
              <a:gd name="adj2" fmla="val -8333"/>
              <a:gd name="adj3" fmla="val 92930"/>
              <a:gd name="adj4" fmla="val -5961"/>
              <a:gd name="adj5" fmla="val 100000"/>
              <a:gd name="adj6" fmla="val -16667"/>
              <a:gd name="adj7" fmla="val 152184"/>
              <a:gd name="adj8" fmla="val -59750"/>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NOME DO</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ENCARREGADO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DA SUBUNIDADE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DE ORIGEM</a:t>
            </a:r>
            <a:endParaRPr lang="pt-BR" sz="1500" b="0" strike="noStrike" spc="-1">
              <a:latin typeface="Arial"/>
            </a:endParaRPr>
          </a:p>
        </p:txBody>
      </p:sp>
      <p:sp>
        <p:nvSpPr>
          <p:cNvPr id="104" name="CustomShape 11"/>
          <p:cNvSpPr/>
          <p:nvPr/>
        </p:nvSpPr>
        <p:spPr>
          <a:xfrm flipH="1">
            <a:off x="134640" y="5682600"/>
            <a:ext cx="1579320" cy="976680"/>
          </a:xfrm>
          <a:prstGeom prst="borderCallout3">
            <a:avLst>
              <a:gd name="adj1" fmla="val 18750"/>
              <a:gd name="adj2" fmla="val -8333"/>
              <a:gd name="adj3" fmla="val 95331"/>
              <a:gd name="adj4" fmla="val -9122"/>
              <a:gd name="adj5" fmla="val 61320"/>
              <a:gd name="adj6" fmla="val -74654"/>
              <a:gd name="adj7" fmla="val 20973"/>
              <a:gd name="adj8" fmla="val -184643"/>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400" b="1" strike="noStrike" spc="-1">
                <a:solidFill>
                  <a:srgbClr val="000000"/>
                </a:solidFill>
                <a:latin typeface="Arial"/>
                <a:ea typeface="DejaVu Sans"/>
              </a:rPr>
              <a:t>NOME DO</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ENCARREGADO </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DA SUBUNIDADE </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DE DESTINO</a:t>
            </a:r>
            <a:endParaRPr lang="pt-BR" sz="1400" b="0" strike="noStrike" spc="-1">
              <a:latin typeface="Arial"/>
            </a:endParaRPr>
          </a:p>
        </p:txBody>
      </p:sp>
      <p:pic>
        <p:nvPicPr>
          <p:cNvPr id="105" name="Imagem 171"/>
          <p:cNvPicPr/>
          <p:nvPr/>
        </p:nvPicPr>
        <p:blipFill>
          <a:blip r:embed="rId2"/>
          <a:stretch/>
        </p:blipFill>
        <p:spPr>
          <a:xfrm>
            <a:off x="1163520" y="979560"/>
            <a:ext cx="6830640" cy="6094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m 172"/>
          <p:cNvPicPr/>
          <p:nvPr/>
        </p:nvPicPr>
        <p:blipFill>
          <a:blip r:embed="rId2"/>
          <a:stretch/>
        </p:blipFill>
        <p:spPr>
          <a:xfrm>
            <a:off x="1313280" y="311400"/>
            <a:ext cx="6312240" cy="6105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7560" y="238320"/>
            <a:ext cx="8226000" cy="846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BAIXAS</a:t>
            </a:r>
            <a:endParaRPr lang="pt-BR" sz="2900" b="0" strike="noStrike" spc="-1">
              <a:latin typeface="Arial"/>
            </a:endParaRPr>
          </a:p>
        </p:txBody>
      </p:sp>
      <p:sp>
        <p:nvSpPr>
          <p:cNvPr id="108" name="CustomShape 2"/>
          <p:cNvSpPr/>
          <p:nvPr/>
        </p:nvSpPr>
        <p:spPr>
          <a:xfrm>
            <a:off x="277560" y="1518480"/>
            <a:ext cx="8585640" cy="437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2500" lnSpcReduction="20000"/>
          </a:bodyPr>
          <a:lstStyle/>
          <a:p>
            <a:pPr marL="392040" indent="-291240" algn="just">
              <a:lnSpc>
                <a:spcPct val="100000"/>
              </a:lnSpc>
              <a:spcBef>
                <a:spcPts val="1284"/>
              </a:spcBef>
              <a:buClr>
                <a:srgbClr val="000000"/>
              </a:buClr>
              <a:buSzPct val="45000"/>
              <a:buFont typeface="Wingdings" charset="2"/>
              <a:buChar char=""/>
            </a:pPr>
            <a:r>
              <a:rPr lang="pt-BR" sz="3300" b="0" strike="noStrike" spc="-1">
                <a:solidFill>
                  <a:srgbClr val="000000"/>
                </a:solidFill>
                <a:latin typeface="Arial"/>
                <a:ea typeface="DejaVu Sans"/>
              </a:rPr>
              <a:t>A Subunidade de bens móveis deverá encaminhar para a COPAT o formulário de solicitação de baixa do bem para dar início ao processo de baixa.</a:t>
            </a:r>
            <a:endParaRPr lang="pt-BR" sz="3300" b="0" strike="noStrike" spc="-1">
              <a:latin typeface="Arial"/>
            </a:endParaRPr>
          </a:p>
          <a:p>
            <a:pPr algn="just">
              <a:lnSpc>
                <a:spcPct val="100000"/>
              </a:lnSpc>
              <a:spcBef>
                <a:spcPts val="1284"/>
              </a:spcBef>
            </a:pPr>
            <a:endParaRPr lang="pt-BR" sz="33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3300" b="0" strike="noStrike" spc="-1">
                <a:solidFill>
                  <a:srgbClr val="000000"/>
                </a:solidFill>
                <a:latin typeface="Arial"/>
                <a:ea typeface="DejaVu Sans"/>
              </a:rPr>
              <a:t>A COPAT encaminhará a solicitação de baixa para a Comissão Permanente de Vistoria e Baixa, que solicitará </a:t>
            </a:r>
            <a:r>
              <a:rPr lang="pt-BR" sz="3300" b="1" strike="noStrike" spc="-1">
                <a:solidFill>
                  <a:srgbClr val="000000"/>
                </a:solidFill>
                <a:latin typeface="Arial"/>
                <a:ea typeface="DejaVu Sans"/>
              </a:rPr>
              <a:t>um laudo técnico à subunidade de bens móveis</a:t>
            </a:r>
            <a:r>
              <a:rPr lang="pt-BR" sz="3300" b="0" strike="noStrike" spc="-1">
                <a:solidFill>
                  <a:srgbClr val="000000"/>
                </a:solidFill>
                <a:latin typeface="Arial"/>
                <a:ea typeface="DejaVu Sans"/>
              </a:rPr>
              <a:t>.</a:t>
            </a:r>
            <a:endParaRPr lang="pt-BR" sz="3300" b="0" strike="noStrike" spc="-1">
              <a:latin typeface="Arial"/>
            </a:endParaRPr>
          </a:p>
          <a:p>
            <a:pPr algn="just">
              <a:lnSpc>
                <a:spcPct val="100000"/>
              </a:lnSpc>
              <a:spcBef>
                <a:spcPts val="1284"/>
              </a:spcBef>
            </a:pPr>
            <a:endParaRPr lang="pt-BR" sz="33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3300" b="1" strike="noStrike" spc="-1">
                <a:solidFill>
                  <a:srgbClr val="000000"/>
                </a:solidFill>
                <a:latin typeface="Arial"/>
                <a:ea typeface="DejaVu Sans"/>
              </a:rPr>
              <a:t>OBS:</a:t>
            </a:r>
            <a:r>
              <a:rPr lang="pt-BR" sz="3300" b="0" strike="noStrike" spc="-1">
                <a:solidFill>
                  <a:srgbClr val="000000"/>
                </a:solidFill>
                <a:latin typeface="Arial"/>
                <a:ea typeface="DejaVu Sans"/>
              </a:rPr>
              <a:t> </a:t>
            </a:r>
            <a:endParaRPr lang="pt-BR" sz="33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3300" b="0" strike="noStrike" spc="-1">
                <a:solidFill>
                  <a:srgbClr val="000000"/>
                </a:solidFill>
                <a:latin typeface="Arial"/>
                <a:ea typeface="DejaVu Sans"/>
              </a:rPr>
              <a:t>Os bens de informática é de responsabilidade da COINFO a emissão de laudo técnico. </a:t>
            </a:r>
            <a:endParaRPr lang="pt-BR" sz="3300" b="0" strike="noStrike" spc="-1">
              <a:latin typeface="Arial"/>
            </a:endParaRPr>
          </a:p>
          <a:p>
            <a:pPr marL="392040" indent="-291240" algn="just">
              <a:lnSpc>
                <a:spcPct val="100000"/>
              </a:lnSpc>
              <a:spcBef>
                <a:spcPts val="1284"/>
              </a:spcBef>
              <a:buClr>
                <a:srgbClr val="000000"/>
              </a:buClr>
              <a:buSzPct val="45000"/>
              <a:buFont typeface="Wingdings" charset="2"/>
              <a:buChar char=""/>
            </a:pPr>
            <a:r>
              <a:rPr lang="pt-BR" sz="3300" b="0" strike="noStrike" spc="-1">
                <a:solidFill>
                  <a:srgbClr val="000000"/>
                </a:solidFill>
                <a:latin typeface="Arial"/>
                <a:ea typeface="DejaVu Sans"/>
              </a:rPr>
              <a:t>Eletroeletrônicos, ar condicionado e móveis em geral fica a cargo da PREFEITURA.</a:t>
            </a:r>
            <a:endParaRPr lang="pt-BR" sz="3300" b="0" strike="noStrike" spc="-1">
              <a:latin typeface="Arial"/>
            </a:endParaRPr>
          </a:p>
        </p:txBody>
      </p:sp>
      <p:pic>
        <p:nvPicPr>
          <p:cNvPr id="109"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16880" y="1437120"/>
            <a:ext cx="8309160" cy="311436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lstStyle/>
          <a:p>
            <a:pPr marL="195840" indent="-194760" algn="just">
              <a:lnSpc>
                <a:spcPct val="100000"/>
              </a:lnSpc>
              <a:buClr>
                <a:srgbClr val="000000"/>
              </a:buClr>
              <a:buSzPct val="45000"/>
              <a:buFont typeface="Wingdings" charset="2"/>
              <a:buChar char=""/>
            </a:pPr>
            <a:r>
              <a:rPr lang="pt-BR" sz="2400" b="0" strike="noStrike" spc="-1">
                <a:solidFill>
                  <a:srgbClr val="000000"/>
                </a:solidFill>
                <a:latin typeface="Arial"/>
                <a:ea typeface="DejaVu Sans"/>
              </a:rPr>
              <a:t>Bens de Laboratórios ficam sobre a responsabilidade do Encarregado do Laboratório, caso tenha a competência de emitir laudo técnico ou solicitar (contratar) uma empresa o referido laudo.</a:t>
            </a:r>
            <a:endParaRPr lang="pt-BR" sz="2400" b="0" strike="noStrike" spc="-1">
              <a:latin typeface="Arial"/>
            </a:endParaRPr>
          </a:p>
          <a:p>
            <a:pPr algn="just">
              <a:lnSpc>
                <a:spcPct val="100000"/>
              </a:lnSpc>
            </a:pPr>
            <a:endParaRPr lang="pt-BR" sz="2400" b="0" strike="noStrike" spc="-1">
              <a:latin typeface="Arial"/>
            </a:endParaRPr>
          </a:p>
          <a:p>
            <a:pPr marL="195840" indent="-194760" algn="just">
              <a:lnSpc>
                <a:spcPct val="100000"/>
              </a:lnSpc>
              <a:buClr>
                <a:srgbClr val="000000"/>
              </a:buClr>
              <a:buSzPct val="45000"/>
              <a:buFont typeface="Wingdings" charset="2"/>
              <a:buChar char=""/>
            </a:pPr>
            <a:r>
              <a:rPr lang="pt-BR" sz="2400" b="0" strike="noStrike" spc="-1">
                <a:solidFill>
                  <a:srgbClr val="000000"/>
                </a:solidFill>
                <a:latin typeface="Arial"/>
                <a:ea typeface="DejaVu Sans"/>
              </a:rPr>
              <a:t>Assim que for finalizado o processo de Baixa, a COPAT informará a subunidade para retirar o bem do seu arrolamento e do seu DMO do mês correspondente. </a:t>
            </a:r>
            <a:endParaRPr lang="pt-BR" sz="2400" b="0" strike="noStrike" spc="-1">
              <a:latin typeface="Arial"/>
            </a:endParaRPr>
          </a:p>
        </p:txBody>
      </p:sp>
      <p:sp>
        <p:nvSpPr>
          <p:cNvPr id="111" name="CustomShape 2"/>
          <p:cNvSpPr/>
          <p:nvPr/>
        </p:nvSpPr>
        <p:spPr>
          <a:xfrm>
            <a:off x="4114440" y="2286000"/>
            <a:ext cx="162720" cy="313200"/>
          </a:xfrm>
          <a:prstGeom prst="rect">
            <a:avLst/>
          </a:prstGeom>
          <a:noFill/>
          <a:ln>
            <a:noFill/>
          </a:ln>
        </p:spPr>
        <p:style>
          <a:lnRef idx="0">
            <a:scrgbClr r="0" g="0" b="0"/>
          </a:lnRef>
          <a:fillRef idx="0">
            <a:scrgbClr r="0" g="0" b="0"/>
          </a:fillRef>
          <a:effectRef idx="0">
            <a:scrgbClr r="0" g="0" b="0"/>
          </a:effectRef>
          <a:fontRef idx="minor"/>
        </p:style>
      </p:sp>
      <p:pic>
        <p:nvPicPr>
          <p:cNvPr id="112"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30680" y="42480"/>
            <a:ext cx="8879400" cy="705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0" u="sng" strike="noStrike" spc="-1">
                <a:solidFill>
                  <a:srgbClr val="000000"/>
                </a:solidFill>
                <a:uFillTx/>
                <a:latin typeface="Times New Roman"/>
                <a:ea typeface="DejaVu Sans"/>
              </a:rPr>
              <a:t>Tutorial de como preencher solicitação baixa</a:t>
            </a:r>
            <a:endParaRPr lang="pt-BR" sz="2900" b="0" strike="noStrike" spc="-1">
              <a:latin typeface="Arial"/>
            </a:endParaRPr>
          </a:p>
        </p:txBody>
      </p:sp>
      <p:sp>
        <p:nvSpPr>
          <p:cNvPr id="114" name="CustomShape 2"/>
          <p:cNvSpPr/>
          <p:nvPr/>
        </p:nvSpPr>
        <p:spPr>
          <a:xfrm>
            <a:off x="6204960" y="619920"/>
            <a:ext cx="2793240" cy="846360"/>
          </a:xfrm>
          <a:prstGeom prst="borderCallout3">
            <a:avLst>
              <a:gd name="adj1" fmla="val 95653"/>
              <a:gd name="adj2" fmla="val 8082"/>
              <a:gd name="adj3" fmla="val 111653"/>
              <a:gd name="adj4" fmla="val 9845"/>
              <a:gd name="adj5" fmla="val 127653"/>
              <a:gd name="adj6" fmla="val 11609"/>
              <a:gd name="adj7" fmla="val 129076"/>
              <a:gd name="adj8" fmla="val 33251"/>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endParaRPr lang="pt-BR" sz="1800" b="0" strike="noStrike" spc="-1">
              <a:latin typeface="Arial"/>
            </a:endParaRPr>
          </a:p>
          <a:p>
            <a:pPr algn="ctr">
              <a:lnSpc>
                <a:spcPct val="100000"/>
              </a:lnSpc>
            </a:pPr>
            <a:r>
              <a:rPr lang="pt-BR" sz="1500" b="1" strike="noStrike" spc="-1">
                <a:solidFill>
                  <a:srgbClr val="000000"/>
                </a:solidFill>
                <a:latin typeface="Arial"/>
                <a:ea typeface="DejaVu Sans"/>
              </a:rPr>
              <a:t>NÚMERO E ANO DA BAIXA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DA SUBUNIDADE.</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EX: 001/2019 </a:t>
            </a:r>
            <a:endParaRPr lang="pt-BR" sz="1500" b="0" strike="noStrike" spc="-1">
              <a:latin typeface="Arial"/>
            </a:endParaRPr>
          </a:p>
          <a:p>
            <a:pPr algn="ctr">
              <a:lnSpc>
                <a:spcPct val="100000"/>
              </a:lnSpc>
            </a:pPr>
            <a:r>
              <a:rPr lang="pt-BR" sz="1600" b="1" strike="noStrike" spc="-1">
                <a:solidFill>
                  <a:srgbClr val="000000"/>
                </a:solidFill>
                <a:latin typeface="Arial"/>
                <a:ea typeface="DejaVu Sans"/>
              </a:rPr>
              <a:t>    </a:t>
            </a:r>
            <a:endParaRPr lang="pt-BR" sz="1600" b="0" strike="noStrike" spc="-1">
              <a:latin typeface="Arial"/>
            </a:endParaRPr>
          </a:p>
        </p:txBody>
      </p:sp>
      <p:sp>
        <p:nvSpPr>
          <p:cNvPr id="115" name="CustomShape 3"/>
          <p:cNvSpPr/>
          <p:nvPr/>
        </p:nvSpPr>
        <p:spPr>
          <a:xfrm flipH="1">
            <a:off x="306720" y="1240920"/>
            <a:ext cx="2691000" cy="454680"/>
          </a:xfrm>
          <a:prstGeom prst="borderCallout3">
            <a:avLst>
              <a:gd name="adj1" fmla="val 149785"/>
              <a:gd name="adj2" fmla="val -39253"/>
              <a:gd name="adj3" fmla="val 120071"/>
              <a:gd name="adj4" fmla="val -25506"/>
              <a:gd name="adj5" fmla="val 100000"/>
              <a:gd name="adj6" fmla="val -16667"/>
              <a:gd name="adj7" fmla="val 79571"/>
              <a:gd name="adj8" fmla="val -303"/>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NOME DA SUBUNIDADE</a:t>
            </a:r>
            <a:endParaRPr lang="pt-BR" sz="1500" b="0" strike="noStrike" spc="-1">
              <a:latin typeface="Arial"/>
            </a:endParaRPr>
          </a:p>
        </p:txBody>
      </p:sp>
      <p:sp>
        <p:nvSpPr>
          <p:cNvPr id="116" name="CustomShape 4"/>
          <p:cNvSpPr/>
          <p:nvPr/>
        </p:nvSpPr>
        <p:spPr>
          <a:xfrm flipH="1">
            <a:off x="61920" y="2482200"/>
            <a:ext cx="1238040" cy="585000"/>
          </a:xfrm>
          <a:prstGeom prst="borderCallout3">
            <a:avLst>
              <a:gd name="adj1" fmla="val 90166"/>
              <a:gd name="adj2" fmla="val -50947"/>
              <a:gd name="adj3" fmla="val 83888"/>
              <a:gd name="adj4" fmla="val -30052"/>
              <a:gd name="adj5" fmla="val 75500"/>
              <a:gd name="adj6" fmla="val -12157"/>
              <a:gd name="adj7" fmla="val 44000"/>
              <a:gd name="adj8" fmla="val 789"/>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400" b="1" strike="noStrike" spc="-1">
                <a:solidFill>
                  <a:srgbClr val="000000"/>
                </a:solidFill>
                <a:latin typeface="Arial"/>
                <a:ea typeface="DejaVu Sans"/>
              </a:rPr>
              <a:t>Nº DO </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PATRIMÔNIO</a:t>
            </a:r>
            <a:endParaRPr lang="pt-BR" sz="1400" b="0" strike="noStrike" spc="-1">
              <a:latin typeface="Arial"/>
            </a:endParaRPr>
          </a:p>
        </p:txBody>
      </p:sp>
      <p:sp>
        <p:nvSpPr>
          <p:cNvPr id="117" name="CustomShape 5"/>
          <p:cNvSpPr/>
          <p:nvPr/>
        </p:nvSpPr>
        <p:spPr>
          <a:xfrm>
            <a:off x="7575840" y="1567440"/>
            <a:ext cx="1564920" cy="977040"/>
          </a:xfrm>
          <a:prstGeom prst="borderCallout3">
            <a:avLst>
              <a:gd name="adj1" fmla="val 139866"/>
              <a:gd name="adj2" fmla="val -79354"/>
              <a:gd name="adj3" fmla="val 141133"/>
              <a:gd name="adj4" fmla="val -25812"/>
              <a:gd name="adj5" fmla="val 100000"/>
              <a:gd name="adj6" fmla="val -16667"/>
              <a:gd name="adj7" fmla="val 59233"/>
              <a:gd name="adj8" fmla="val -5333"/>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200" b="1" strike="noStrike" spc="-1">
                <a:solidFill>
                  <a:srgbClr val="000000"/>
                </a:solidFill>
                <a:latin typeface="Arial"/>
                <a:ea typeface="DejaVu Sans"/>
              </a:rPr>
              <a:t>MOTIVO DA</a:t>
            </a:r>
            <a:endParaRPr lang="pt-BR" sz="1200" b="0" strike="noStrike" spc="-1">
              <a:latin typeface="Arial"/>
            </a:endParaRPr>
          </a:p>
          <a:p>
            <a:pPr algn="ctr">
              <a:lnSpc>
                <a:spcPct val="100000"/>
              </a:lnSpc>
            </a:pPr>
            <a:r>
              <a:rPr lang="pt-BR" sz="1200" b="1" strike="noStrike" spc="-1">
                <a:solidFill>
                  <a:srgbClr val="000000"/>
                </a:solidFill>
                <a:latin typeface="Arial"/>
                <a:ea typeface="DejaVu Sans"/>
              </a:rPr>
              <a:t> BAIXA</a:t>
            </a:r>
            <a:endParaRPr lang="pt-BR" sz="1200" b="0" strike="noStrike" spc="-1">
              <a:latin typeface="Arial"/>
            </a:endParaRPr>
          </a:p>
          <a:p>
            <a:pPr algn="ctr">
              <a:lnSpc>
                <a:spcPct val="100000"/>
              </a:lnSpc>
            </a:pPr>
            <a:r>
              <a:rPr lang="pt-BR" sz="1200" b="1" strike="noStrike" spc="-1">
                <a:solidFill>
                  <a:srgbClr val="000000"/>
                </a:solidFill>
                <a:latin typeface="Arial"/>
                <a:ea typeface="DejaVu Sans"/>
              </a:rPr>
              <a:t>EX:BEM</a:t>
            </a:r>
            <a:endParaRPr lang="pt-BR" sz="1200" b="0" strike="noStrike" spc="-1">
              <a:latin typeface="Arial"/>
            </a:endParaRPr>
          </a:p>
          <a:p>
            <a:pPr algn="ctr">
              <a:lnSpc>
                <a:spcPct val="100000"/>
              </a:lnSpc>
            </a:pPr>
            <a:r>
              <a:rPr lang="pt-BR" sz="1200" b="1" strike="noStrike" spc="-1">
                <a:solidFill>
                  <a:srgbClr val="000000"/>
                </a:solidFill>
                <a:latin typeface="Arial"/>
                <a:ea typeface="DejaVu Sans"/>
              </a:rPr>
              <a:t> IRRECUPERÁVEiS</a:t>
            </a:r>
            <a:r>
              <a:rPr lang="pt-BR" sz="1400" b="0" strike="noStrike" spc="-1">
                <a:solidFill>
                  <a:srgbClr val="000000"/>
                </a:solidFill>
                <a:latin typeface="Arial"/>
                <a:ea typeface="DejaVu Sans"/>
              </a:rPr>
              <a:t> </a:t>
            </a:r>
            <a:endParaRPr lang="pt-BR" sz="1400" b="0" strike="noStrike" spc="-1">
              <a:latin typeface="Arial"/>
            </a:endParaRPr>
          </a:p>
        </p:txBody>
      </p:sp>
      <p:sp>
        <p:nvSpPr>
          <p:cNvPr id="118" name="CustomShape 6"/>
          <p:cNvSpPr/>
          <p:nvPr/>
        </p:nvSpPr>
        <p:spPr>
          <a:xfrm>
            <a:off x="7641360" y="3853800"/>
            <a:ext cx="1434240" cy="977040"/>
          </a:xfrm>
          <a:prstGeom prst="borderCallout3">
            <a:avLst>
              <a:gd name="adj1" fmla="val 33800"/>
              <a:gd name="adj2" fmla="val 795"/>
              <a:gd name="adj3" fmla="val 18750"/>
              <a:gd name="adj4" fmla="val -16667"/>
              <a:gd name="adj5" fmla="val -26666"/>
              <a:gd name="adj6" fmla="val -69636"/>
              <a:gd name="adj7" fmla="val -94700"/>
              <a:gd name="adj8" fmla="val -161568"/>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300" b="1" strike="noStrike" spc="-1">
                <a:solidFill>
                  <a:srgbClr val="000000"/>
                </a:solidFill>
                <a:latin typeface="Arial"/>
                <a:ea typeface="DejaVu Sans"/>
              </a:rPr>
              <a:t>CLASSIFICAÇÃO </a:t>
            </a:r>
            <a:endParaRPr lang="pt-BR" sz="1300" b="0" strike="noStrike" spc="-1">
              <a:latin typeface="Arial"/>
            </a:endParaRPr>
          </a:p>
          <a:p>
            <a:pPr algn="ctr">
              <a:lnSpc>
                <a:spcPct val="100000"/>
              </a:lnSpc>
            </a:pPr>
            <a:r>
              <a:rPr lang="pt-BR" sz="1300" b="1" strike="noStrike" spc="-1">
                <a:solidFill>
                  <a:srgbClr val="000000"/>
                </a:solidFill>
                <a:latin typeface="Arial"/>
                <a:ea typeface="DejaVu Sans"/>
              </a:rPr>
              <a:t>DO BEM</a:t>
            </a:r>
            <a:endParaRPr lang="pt-BR" sz="1300" b="0" strike="noStrike" spc="-1">
              <a:latin typeface="Arial"/>
            </a:endParaRPr>
          </a:p>
          <a:p>
            <a:pPr algn="ctr">
              <a:lnSpc>
                <a:spcPct val="100000"/>
              </a:lnSpc>
            </a:pPr>
            <a:r>
              <a:rPr lang="pt-BR" sz="1300" b="1" strike="noStrike" spc="-1">
                <a:solidFill>
                  <a:srgbClr val="000000"/>
                </a:solidFill>
                <a:latin typeface="Arial"/>
                <a:ea typeface="DejaVu Sans"/>
              </a:rPr>
              <a:t>EX: 3-BEM</a:t>
            </a:r>
            <a:endParaRPr lang="pt-BR" sz="1300" b="0" strike="noStrike" spc="-1">
              <a:latin typeface="Arial"/>
            </a:endParaRPr>
          </a:p>
          <a:p>
            <a:pPr algn="ctr">
              <a:lnSpc>
                <a:spcPct val="100000"/>
              </a:lnSpc>
            </a:pPr>
            <a:r>
              <a:rPr lang="pt-BR" sz="1300" b="1" strike="noStrike" spc="-1">
                <a:solidFill>
                  <a:srgbClr val="000000"/>
                </a:solidFill>
                <a:latin typeface="Arial"/>
                <a:ea typeface="DejaVu Sans"/>
              </a:rPr>
              <a:t>IRRECUPERÁVEL</a:t>
            </a:r>
            <a:endParaRPr lang="pt-BR" sz="1300" b="0" strike="noStrike" spc="-1">
              <a:latin typeface="Arial"/>
            </a:endParaRPr>
          </a:p>
        </p:txBody>
      </p:sp>
      <p:sp>
        <p:nvSpPr>
          <p:cNvPr id="119" name="CustomShape 7"/>
          <p:cNvSpPr/>
          <p:nvPr/>
        </p:nvSpPr>
        <p:spPr>
          <a:xfrm flipH="1">
            <a:off x="45720" y="3200400"/>
            <a:ext cx="1254240" cy="650520"/>
          </a:xfrm>
          <a:prstGeom prst="borderCallout3">
            <a:avLst>
              <a:gd name="adj1" fmla="val -36400"/>
              <a:gd name="adj2" fmla="val -185840"/>
              <a:gd name="adj3" fmla="val 41100"/>
              <a:gd name="adj4" fmla="val -190750"/>
              <a:gd name="adj5" fmla="val 44850"/>
              <a:gd name="adj6" fmla="val -15952"/>
              <a:gd name="adj7" fmla="val 52450"/>
              <a:gd name="adj8" fmla="val -1221"/>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DESCRIÇÃO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DO BEM</a:t>
            </a:r>
            <a:endParaRPr lang="pt-BR" sz="1500" b="0" strike="noStrike" spc="-1">
              <a:latin typeface="Arial"/>
            </a:endParaRPr>
          </a:p>
        </p:txBody>
      </p:sp>
      <p:sp>
        <p:nvSpPr>
          <p:cNvPr id="120" name="CustomShape 8"/>
          <p:cNvSpPr/>
          <p:nvPr/>
        </p:nvSpPr>
        <p:spPr>
          <a:xfrm flipH="1">
            <a:off x="107640" y="4535280"/>
            <a:ext cx="1695240" cy="1107720"/>
          </a:xfrm>
          <a:prstGeom prst="borderCallout3">
            <a:avLst>
              <a:gd name="adj1" fmla="val 96294"/>
              <a:gd name="adj2" fmla="val 46903"/>
              <a:gd name="adj3" fmla="val 120764"/>
              <a:gd name="adj4" fmla="val 46903"/>
              <a:gd name="adj5" fmla="val 121852"/>
              <a:gd name="adj6" fmla="val 19288"/>
              <a:gd name="adj7" fmla="val 118529"/>
              <a:gd name="adj8" fmla="val -8346"/>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400" b="1" strike="noStrike" spc="-1">
                <a:solidFill>
                  <a:srgbClr val="000000"/>
                </a:solidFill>
                <a:latin typeface="Arial"/>
                <a:ea typeface="DejaVu Sans"/>
              </a:rPr>
              <a:t>NOME DO </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ENCARREGADO</a:t>
            </a:r>
            <a:endParaRPr lang="pt-BR" sz="1400" b="0" strike="noStrike" spc="-1">
              <a:latin typeface="Arial"/>
            </a:endParaRPr>
          </a:p>
          <a:p>
            <a:pPr algn="ctr">
              <a:lnSpc>
                <a:spcPct val="100000"/>
              </a:lnSpc>
            </a:pPr>
            <a:r>
              <a:rPr lang="pt-BR" sz="1400" b="1" strike="noStrike" spc="-1">
                <a:solidFill>
                  <a:srgbClr val="000000"/>
                </a:solidFill>
                <a:latin typeface="Arial"/>
                <a:ea typeface="DejaVu Sans"/>
              </a:rPr>
              <a:t>DE SUBUNIDADE</a:t>
            </a:r>
            <a:endParaRPr lang="pt-BR" sz="1400" b="0" strike="noStrike" spc="-1">
              <a:latin typeface="Arial"/>
            </a:endParaRPr>
          </a:p>
        </p:txBody>
      </p:sp>
      <p:sp>
        <p:nvSpPr>
          <p:cNvPr id="121" name="CustomShape 9"/>
          <p:cNvSpPr/>
          <p:nvPr/>
        </p:nvSpPr>
        <p:spPr>
          <a:xfrm>
            <a:off x="7053480" y="5029560"/>
            <a:ext cx="1825920" cy="911880"/>
          </a:xfrm>
          <a:prstGeom prst="borderCallout3">
            <a:avLst>
              <a:gd name="adj1" fmla="val 99321"/>
              <a:gd name="adj2" fmla="val 36821"/>
              <a:gd name="adj3" fmla="val 129607"/>
              <a:gd name="adj4" fmla="val 34785"/>
              <a:gd name="adj5" fmla="val 126892"/>
              <a:gd name="adj6" fmla="val 8464"/>
              <a:gd name="adj7" fmla="val 125535"/>
              <a:gd name="adj8" fmla="val -17178"/>
            </a:avLst>
          </a:prstGeom>
          <a:noFill/>
          <a:ln>
            <a:solidFill>
              <a:srgbClr val="ED1C24"/>
            </a:solidFill>
          </a:ln>
        </p:spPr>
        <p:style>
          <a:lnRef idx="0">
            <a:scrgbClr r="0" g="0" b="0"/>
          </a:lnRef>
          <a:fillRef idx="0">
            <a:scrgbClr r="0" g="0" b="0"/>
          </a:fillRef>
          <a:effectRef idx="0">
            <a:scrgbClr r="0" g="0" b="0"/>
          </a:effectRef>
          <a:fontRef idx="minor"/>
        </p:style>
        <p:txBody>
          <a:bodyPr wrap="none" lIns="81720" tIns="40680" rIns="81720" bIns="40680" anchor="ctr"/>
          <a:lstStyle/>
          <a:p>
            <a:pPr algn="ctr">
              <a:lnSpc>
                <a:spcPct val="100000"/>
              </a:lnSpc>
            </a:pPr>
            <a:r>
              <a:rPr lang="pt-BR" sz="1500" b="1" strike="noStrike" spc="-1">
                <a:solidFill>
                  <a:srgbClr val="000000"/>
                </a:solidFill>
                <a:latin typeface="Arial"/>
                <a:ea typeface="DejaVu Sans"/>
              </a:rPr>
              <a:t>NOME DO </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RESPONSÁVEL</a:t>
            </a:r>
            <a:endParaRPr lang="pt-BR" sz="1500" b="0" strike="noStrike" spc="-1">
              <a:latin typeface="Arial"/>
            </a:endParaRPr>
          </a:p>
          <a:p>
            <a:pPr algn="ctr">
              <a:lnSpc>
                <a:spcPct val="100000"/>
              </a:lnSpc>
            </a:pPr>
            <a:r>
              <a:rPr lang="pt-BR" sz="1500" b="1" strike="noStrike" spc="-1">
                <a:solidFill>
                  <a:srgbClr val="000000"/>
                </a:solidFill>
                <a:latin typeface="Arial"/>
                <a:ea typeface="DejaVu Sans"/>
              </a:rPr>
              <a:t>DO SETOR</a:t>
            </a:r>
            <a:endParaRPr lang="pt-BR" sz="1500" b="0" strike="noStrike" spc="-1">
              <a:latin typeface="Arial"/>
            </a:endParaRPr>
          </a:p>
        </p:txBody>
      </p:sp>
      <p:pic>
        <p:nvPicPr>
          <p:cNvPr id="122" name="Imagem 186"/>
          <p:cNvPicPr/>
          <p:nvPr/>
        </p:nvPicPr>
        <p:blipFill>
          <a:blip r:embed="rId2"/>
          <a:stretch/>
        </p:blipFill>
        <p:spPr>
          <a:xfrm>
            <a:off x="1405440" y="679680"/>
            <a:ext cx="6312240" cy="6105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457920" y="261360"/>
            <a:ext cx="8226000" cy="846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DMO</a:t>
            </a:r>
            <a:endParaRPr lang="pt-BR" sz="2900" b="0" strike="noStrike" spc="-1">
              <a:latin typeface="Arial"/>
            </a:endParaRPr>
          </a:p>
        </p:txBody>
      </p:sp>
      <p:sp>
        <p:nvSpPr>
          <p:cNvPr id="124" name="CustomShape 2"/>
          <p:cNvSpPr/>
          <p:nvPr/>
        </p:nvSpPr>
        <p:spPr>
          <a:xfrm>
            <a:off x="555120" y="1333440"/>
            <a:ext cx="8031600" cy="461520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nchor="ctr"/>
          <a:lstStyle/>
          <a:p>
            <a:pPr algn="just">
              <a:lnSpc>
                <a:spcPct val="100000"/>
              </a:lnSpc>
            </a:pPr>
            <a:r>
              <a:rPr lang="pt-BR" sz="2000" b="0" strike="noStrike" spc="-1" dirty="0">
                <a:solidFill>
                  <a:srgbClr val="000000"/>
                </a:solidFill>
                <a:latin typeface="Arial"/>
                <a:ea typeface="DejaVu Sans"/>
              </a:rPr>
              <a:t>O DMO deverá ser realizado mensalmente e encaminhado à COPAT </a:t>
            </a:r>
            <a:r>
              <a:rPr lang="pt-BR" sz="2000" b="1" strike="noStrike" spc="-1" dirty="0">
                <a:solidFill>
                  <a:srgbClr val="000000"/>
                </a:solidFill>
                <a:latin typeface="Arial"/>
                <a:ea typeface="DejaVu Sans"/>
              </a:rPr>
              <a:t>até o </a:t>
            </a:r>
            <a:r>
              <a:rPr lang="pt-BR" sz="2000" b="1" strike="noStrike" spc="-1" dirty="0" smtClean="0">
                <a:solidFill>
                  <a:srgbClr val="000000"/>
                </a:solidFill>
                <a:latin typeface="Arial"/>
                <a:ea typeface="DejaVu Sans"/>
              </a:rPr>
              <a:t>último dia útil do mês corrente</a:t>
            </a:r>
            <a:r>
              <a:rPr lang="pt-BR" sz="2000" b="0" strike="noStrike" spc="-1" dirty="0" smtClean="0">
                <a:solidFill>
                  <a:srgbClr val="000000"/>
                </a:solidFill>
                <a:latin typeface="Arial"/>
                <a:ea typeface="DejaVu Sans"/>
              </a:rPr>
              <a:t>, </a:t>
            </a:r>
            <a:r>
              <a:rPr lang="pt-BR" sz="2000" b="0" strike="noStrike" spc="-1" dirty="0">
                <a:solidFill>
                  <a:srgbClr val="000000"/>
                </a:solidFill>
                <a:latin typeface="Arial"/>
                <a:ea typeface="DejaVu Sans"/>
              </a:rPr>
              <a:t>tomando como base o arrolamento e as TRP’s, Baixas e Incorporações caso tenha ocorrido alguma no mês vigente.</a:t>
            </a:r>
            <a:endParaRPr lang="pt-BR" sz="2000" b="0" strike="noStrike" spc="-1" dirty="0">
              <a:latin typeface="Arial"/>
            </a:endParaRPr>
          </a:p>
          <a:p>
            <a:pPr algn="just">
              <a:lnSpc>
                <a:spcPct val="100000"/>
              </a:lnSpc>
            </a:pPr>
            <a:endParaRPr lang="pt-BR" sz="2000" b="0" strike="noStrike" spc="-1" dirty="0" smtClean="0">
              <a:latin typeface="Arial"/>
            </a:endParaRPr>
          </a:p>
          <a:p>
            <a:pPr algn="just">
              <a:lnSpc>
                <a:spcPct val="100000"/>
              </a:lnSpc>
            </a:pPr>
            <a:r>
              <a:rPr lang="pt-BR" sz="2000" spc="-1" dirty="0" smtClean="0">
                <a:latin typeface="Arial"/>
              </a:rPr>
              <a:t>Tal prazo é necessário para cumprimento d</a:t>
            </a:r>
            <a:r>
              <a:rPr lang="pt-BR" sz="2000" b="0" strike="noStrike" spc="-1" dirty="0" smtClean="0">
                <a:solidFill>
                  <a:srgbClr val="000000"/>
                </a:solidFill>
                <a:latin typeface="Arial"/>
                <a:ea typeface="DejaVu Sans"/>
              </a:rPr>
              <a:t>o Decreto Nº 46.566 de 01/02/2019, que estabelece a Programação Orçamentária e Financeira. Art. 21. (Fechamento Contábil Mensal).</a:t>
            </a:r>
            <a:endParaRPr lang="pt-BR" sz="2000" b="0" strike="noStrike" spc="-1" dirty="0">
              <a:latin typeface="Arial"/>
            </a:endParaRPr>
          </a:p>
          <a:p>
            <a:pPr algn="just">
              <a:lnSpc>
                <a:spcPct val="100000"/>
              </a:lnSpc>
            </a:pPr>
            <a:endParaRPr lang="pt-BR" sz="2000" b="0" strike="noStrike" spc="-1" dirty="0">
              <a:latin typeface="Arial"/>
            </a:endParaRPr>
          </a:p>
          <a:p>
            <a:pPr algn="ctr">
              <a:lnSpc>
                <a:spcPct val="100000"/>
              </a:lnSpc>
            </a:pPr>
            <a:endParaRPr lang="pt-BR" sz="2000" b="0" strike="noStrike" spc="-1" dirty="0">
              <a:latin typeface="Arial"/>
            </a:endParaRPr>
          </a:p>
          <a:p>
            <a:pPr>
              <a:lnSpc>
                <a:spcPct val="100000"/>
              </a:lnSpc>
            </a:pPr>
            <a:endParaRPr lang="pt-BR" sz="2000" b="0" strike="noStrike" spc="-1" dirty="0">
              <a:latin typeface="Arial"/>
            </a:endParaRPr>
          </a:p>
          <a:p>
            <a:pPr>
              <a:lnSpc>
                <a:spcPct val="100000"/>
              </a:lnSpc>
            </a:pPr>
            <a:endParaRPr lang="pt-BR" sz="2000" b="0" strike="noStrike" spc="-1" dirty="0">
              <a:latin typeface="Arial"/>
            </a:endParaRPr>
          </a:p>
        </p:txBody>
      </p:sp>
      <p:pic>
        <p:nvPicPr>
          <p:cNvPr id="125"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195840" y="974520"/>
            <a:ext cx="8750520" cy="472104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nchor="ctr"/>
          <a:lstStyle/>
          <a:p>
            <a:pPr algn="ctr">
              <a:lnSpc>
                <a:spcPct val="100000"/>
              </a:lnSpc>
            </a:pPr>
            <a:endParaRPr lang="pt-BR" sz="1800" b="0" strike="noStrike" spc="-1">
              <a:latin typeface="Arial"/>
            </a:endParaRPr>
          </a:p>
          <a:p>
            <a:pPr algn="ctr">
              <a:lnSpc>
                <a:spcPct val="100000"/>
              </a:lnSpc>
            </a:pPr>
            <a:r>
              <a:rPr lang="pt-BR" sz="2900" b="1" u="sng" strike="noStrike" spc="-1">
                <a:solidFill>
                  <a:srgbClr val="000000"/>
                </a:solidFill>
                <a:uFillTx/>
                <a:latin typeface="Times New Roman"/>
                <a:ea typeface="DejaVu Sans"/>
              </a:rPr>
              <a:t>DMO</a:t>
            </a:r>
            <a:endParaRPr lang="pt-BR" sz="2900" b="0" strike="noStrike" spc="-1">
              <a:latin typeface="Arial"/>
            </a:endParaRPr>
          </a:p>
          <a:p>
            <a:pPr algn="ctr">
              <a:lnSpc>
                <a:spcPct val="100000"/>
              </a:lnSpc>
            </a:pPr>
            <a:endParaRPr lang="pt-BR" sz="2900" b="0" strike="noStrike" spc="-1">
              <a:latin typeface="Arial"/>
            </a:endParaRPr>
          </a:p>
          <a:p>
            <a:pPr>
              <a:lnSpc>
                <a:spcPct val="100000"/>
              </a:lnSpc>
            </a:pPr>
            <a:endParaRPr lang="pt-BR" sz="2900" b="0" strike="noStrike" spc="-1">
              <a:latin typeface="Arial"/>
            </a:endParaRPr>
          </a:p>
          <a:p>
            <a:pPr algn="ctr">
              <a:lnSpc>
                <a:spcPct val="100000"/>
              </a:lnSpc>
            </a:pPr>
            <a:r>
              <a:rPr lang="pt-BR" sz="2400" b="1" u="sng" strike="noStrike" spc="-1">
                <a:solidFill>
                  <a:srgbClr val="000000"/>
                </a:solidFill>
                <a:uFillTx/>
                <a:latin typeface="Times New Roman"/>
                <a:ea typeface="DejaVu Sans"/>
              </a:rPr>
              <a:t>DO CONTROLE MENSAL DOS SALDOS</a:t>
            </a:r>
            <a:endParaRPr lang="pt-BR" sz="2400" b="0" strike="noStrike" spc="-1">
              <a:latin typeface="Arial"/>
            </a:endParaRPr>
          </a:p>
          <a:p>
            <a:pPr algn="ctr">
              <a:lnSpc>
                <a:spcPct val="100000"/>
              </a:lnSpc>
            </a:pPr>
            <a:endParaRPr lang="pt-BR" sz="2400" b="0" strike="noStrike" spc="-1">
              <a:latin typeface="Arial"/>
            </a:endParaRPr>
          </a:p>
          <a:p>
            <a:pPr>
              <a:lnSpc>
                <a:spcPct val="100000"/>
              </a:lnSpc>
            </a:pPr>
            <a:endParaRPr lang="pt-BR" sz="2400" b="0" strike="noStrike" spc="-1">
              <a:latin typeface="Arial"/>
            </a:endParaRPr>
          </a:p>
          <a:p>
            <a:pPr algn="just">
              <a:lnSpc>
                <a:spcPct val="100000"/>
              </a:lnSpc>
            </a:pPr>
            <a:r>
              <a:rPr lang="pt-BR" sz="2400" b="0" strike="noStrike" spc="-1">
                <a:solidFill>
                  <a:srgbClr val="000000"/>
                </a:solidFill>
                <a:latin typeface="Arial"/>
                <a:ea typeface="DejaVu Sans"/>
              </a:rPr>
              <a:t>art. 8º o encarregado e o gestor da unidade apoiada deverão informar mensalmente os saldos e a movimentação ao gestor de bens móveis da unidade, por meio do demonstrativo da movimentação, sendo mencionado, em moeda corrente, o saldo anterior, as entradas, as saídas, os ajustes e o saldo para o mês seguinte.</a:t>
            </a:r>
            <a:endParaRPr lang="pt-BR" sz="2400" b="0" strike="noStrike" spc="-1">
              <a:latin typeface="Arial"/>
            </a:endParaRPr>
          </a:p>
        </p:txBody>
      </p:sp>
      <p:pic>
        <p:nvPicPr>
          <p:cNvPr id="127"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457920" y="226800"/>
            <a:ext cx="8226000" cy="946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DMO</a:t>
            </a:r>
            <a:endParaRPr lang="pt-BR" sz="2900" b="0" strike="noStrike" spc="-1">
              <a:latin typeface="Arial"/>
            </a:endParaRPr>
          </a:p>
        </p:txBody>
      </p:sp>
      <p:sp>
        <p:nvSpPr>
          <p:cNvPr id="129" name="CustomShape 2"/>
          <p:cNvSpPr/>
          <p:nvPr/>
        </p:nvSpPr>
        <p:spPr>
          <a:xfrm>
            <a:off x="457920" y="1371600"/>
            <a:ext cx="8226000" cy="4208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92040" indent="-291600" algn="just">
              <a:lnSpc>
                <a:spcPct val="100000"/>
              </a:lnSpc>
              <a:buClr>
                <a:srgbClr val="000000"/>
              </a:buClr>
              <a:buSzPct val="45000"/>
              <a:buFont typeface="Wingdings" charset="2"/>
              <a:buChar char=""/>
            </a:pPr>
            <a:r>
              <a:rPr lang="pt-BR" sz="2400" b="0" strike="noStrike" spc="-1">
                <a:solidFill>
                  <a:srgbClr val="000000"/>
                </a:solidFill>
                <a:latin typeface="Arial"/>
                <a:ea typeface="DejaVu Sans"/>
              </a:rPr>
              <a:t>art. 9º o gestor de bens móveis manterá um controle mensal, consolidando os saldos das subunidades e unidades apoiadas, e o submeterá mensalmente à coordenadoria setorial de contabilidade, ou equivalente, a fim de promover a consistência dos saldos entre os registros efetuados e a existência física dos bens móveis.</a:t>
            </a:r>
            <a:endParaRPr lang="pt-BR" sz="2400" b="0" strike="noStrike" spc="-1">
              <a:latin typeface="Arial"/>
            </a:endParaRPr>
          </a:p>
          <a:p>
            <a:pPr algn="just">
              <a:lnSpc>
                <a:spcPct val="100000"/>
              </a:lnSpc>
            </a:pPr>
            <a:endParaRPr lang="pt-BR" sz="2400" b="0" strike="noStrike" spc="-1">
              <a:latin typeface="Arial"/>
            </a:endParaRPr>
          </a:p>
          <a:p>
            <a:pPr marL="392040" indent="-291600" algn="just">
              <a:lnSpc>
                <a:spcPct val="100000"/>
              </a:lnSpc>
              <a:buClr>
                <a:srgbClr val="000000"/>
              </a:buClr>
              <a:buSzPct val="45000"/>
              <a:buFont typeface="Wingdings" charset="2"/>
              <a:buChar char=""/>
            </a:pPr>
            <a:r>
              <a:rPr lang="pt-BR" sz="2400" b="0" strike="noStrike" spc="-1">
                <a:solidFill>
                  <a:srgbClr val="000000"/>
                </a:solidFill>
                <a:latin typeface="Arial"/>
                <a:ea typeface="DejaVu Sans"/>
              </a:rPr>
              <a:t>parágrafo único: na hipótese de não ocorrer paridade entre os saldos no período, o gestor de bens móveis e a coordenadoria setorial de contabilidade deverão, conjuntamente, analisar as contas e proceder aos ajustes necessários.</a:t>
            </a:r>
            <a:endParaRPr lang="pt-BR" sz="2400" b="0" strike="noStrike" spc="-1">
              <a:latin typeface="Arial"/>
            </a:endParaRPr>
          </a:p>
          <a:p>
            <a:pPr>
              <a:lnSpc>
                <a:spcPct val="100000"/>
              </a:lnSpc>
              <a:spcBef>
                <a:spcPts val="1284"/>
              </a:spcBef>
            </a:pPr>
            <a:endParaRPr lang="pt-BR" sz="2400" b="0" strike="noStrike" spc="-1">
              <a:latin typeface="Arial"/>
            </a:endParaRPr>
          </a:p>
        </p:txBody>
      </p:sp>
      <p:pic>
        <p:nvPicPr>
          <p:cNvPr id="130"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6"/>
          <p:cNvPicPr/>
          <p:nvPr/>
        </p:nvPicPr>
        <p:blipFill>
          <a:blip r:embed="rId2"/>
          <a:srcRect l="13298" t="24518" r="51942" b="56791"/>
          <a:stretch/>
        </p:blipFill>
        <p:spPr>
          <a:xfrm>
            <a:off x="5857920" y="0"/>
            <a:ext cx="3285000" cy="856080"/>
          </a:xfrm>
          <a:prstGeom prst="rect">
            <a:avLst/>
          </a:prstGeom>
          <a:ln w="9360">
            <a:noFill/>
          </a:ln>
        </p:spPr>
      </p:pic>
      <p:sp>
        <p:nvSpPr>
          <p:cNvPr id="46" name="CustomShape 1"/>
          <p:cNvSpPr/>
          <p:nvPr/>
        </p:nvSpPr>
        <p:spPr>
          <a:xfrm>
            <a:off x="179640" y="1332000"/>
            <a:ext cx="8320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O PORQUÊ DESSA REUNIÃO...</a:t>
            </a:r>
            <a:endParaRPr lang="pt-BR" sz="3600" b="0" strike="noStrike" spc="-1">
              <a:latin typeface="Arial"/>
            </a:endParaRPr>
          </a:p>
          <a:p>
            <a:pPr>
              <a:lnSpc>
                <a:spcPct val="100000"/>
              </a:lnSpc>
            </a:pPr>
            <a:endParaRPr lang="pt-BR" sz="3600" b="0" strike="noStrike" spc="-1">
              <a:latin typeface="Arial"/>
            </a:endParaRPr>
          </a:p>
        </p:txBody>
      </p:sp>
      <p:sp>
        <p:nvSpPr>
          <p:cNvPr id="47" name="CustomShape 2"/>
          <p:cNvSpPr/>
          <p:nvPr/>
        </p:nvSpPr>
        <p:spPr>
          <a:xfrm>
            <a:off x="179640" y="3581640"/>
            <a:ext cx="85680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INTUITO DA REUNIÃO É </a:t>
            </a:r>
            <a:r>
              <a:rPr lang="pt-BR" sz="1800" b="1" strike="noStrike" spc="-1">
                <a:solidFill>
                  <a:srgbClr val="000000"/>
                </a:solidFill>
                <a:latin typeface="Century Gothic"/>
                <a:ea typeface="DejaVu Sans"/>
              </a:rPr>
              <a:t>FORTALECER A REGULAMENTAÇÃO DA GESTÃO DE BENS MÓVEIS NA UEZO</a:t>
            </a:r>
            <a:r>
              <a:rPr lang="pt-BR" sz="1800" b="0" strike="noStrike" spc="-1">
                <a:solidFill>
                  <a:srgbClr val="000000"/>
                </a:solidFill>
                <a:latin typeface="Century Gothic"/>
                <a:ea typeface="DejaVu Sans"/>
              </a:rPr>
              <a:t>, MOSTRANDO AOS ENCARREGADOS DE SUBUNIDADES E OS SEUS RESPECTIVOS SUPLENTES OS PROCEDIMENTOS NECESSÁRIOS BEM COMO SUAS RESPONSABILIDADES.</a:t>
            </a:r>
            <a:endParaRPr lang="pt-BR" sz="1800" b="0" strike="noStrike" spc="-1">
              <a:latin typeface="Arial"/>
            </a:endParaRPr>
          </a:p>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a:p>
            <a:pPr>
              <a:lnSpc>
                <a:spcPct val="100000"/>
              </a:lnSpc>
            </a:pPr>
            <a:r>
              <a:rPr lang="pt-BR" sz="1800" b="0" strike="noStrike" spc="-1">
                <a:solidFill>
                  <a:srgbClr val="000000"/>
                </a:solidFill>
                <a:latin typeface="Century Gothic"/>
                <a:ea typeface="DejaVu Sans"/>
              </a:rPr>
              <a:t> </a:t>
            </a:r>
            <a:endParaRPr lang="pt-BR" sz="1800" b="0" strike="noStrike" spc="-1">
              <a:latin typeface="Arial"/>
            </a:endParaRPr>
          </a:p>
        </p:txBody>
      </p:sp>
      <p:sp>
        <p:nvSpPr>
          <p:cNvPr id="48" name="CustomShape 3"/>
          <p:cNvSpPr/>
          <p:nvPr/>
        </p:nvSpPr>
        <p:spPr>
          <a:xfrm>
            <a:off x="179640" y="3558960"/>
            <a:ext cx="8568000" cy="12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49" name="CustomShape 4"/>
          <p:cNvSpPr/>
          <p:nvPr/>
        </p:nvSpPr>
        <p:spPr>
          <a:xfrm>
            <a:off x="196920" y="2405520"/>
            <a:ext cx="83131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CONTROLE E ACOMPANHAMENTO DO PATRIMÔNIO </a:t>
            </a:r>
            <a:r>
              <a:rPr lang="pt-BR" sz="1800" b="0" strike="noStrike" spc="-1">
                <a:solidFill>
                  <a:srgbClr val="000000"/>
                </a:solidFill>
                <a:latin typeface="Century Gothic"/>
                <a:ea typeface="DejaVu Sans"/>
              </a:rPr>
              <a:t>NÃO É UM PROBLEMA SOMENTE DA UEZO, MAS DE TODA A ADMINISTRAÇÃO PÚBLICA ESTADUAL</a:t>
            </a:r>
            <a:r>
              <a:rPr lang="pt-BR" sz="1800" b="0" strike="noStrike" spc="-1">
                <a:solidFill>
                  <a:srgbClr val="000000"/>
                </a:solidFill>
                <a:latin typeface="Lucida Sans Unicode"/>
                <a:ea typeface="DejaVu Sans"/>
              </a:rPr>
              <a:t>.   </a:t>
            </a:r>
            <a:endParaRPr lang="pt-BR" sz="1800" b="0" strike="noStrike" spc="-1">
              <a:latin typeface="Arial"/>
            </a:endParaRPr>
          </a:p>
        </p:txBody>
      </p:sp>
      <p:pic>
        <p:nvPicPr>
          <p:cNvPr id="50" name="Picture 2"/>
          <p:cNvPicPr/>
          <p:nvPr/>
        </p:nvPicPr>
        <p:blipFill>
          <a:blip r:embed="rId3"/>
          <a:stretch/>
        </p:blipFill>
        <p:spPr>
          <a:xfrm>
            <a:off x="5950800" y="4768920"/>
            <a:ext cx="3192480" cy="2088360"/>
          </a:xfrm>
          <a:prstGeom prst="rect">
            <a:avLst/>
          </a:prstGeom>
          <a:ln>
            <a:noFill/>
          </a:ln>
        </p:spPr>
      </p:pic>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additive="repl">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additive="repl">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repl">
                                        <p:cTn id="17" dur="500" fill="hold"/>
                                        <p:tgtEl>
                                          <p:spTgt spid="50"/>
                                        </p:tgtEl>
                                        <p:attrNameLst>
                                          <p:attrName>ppt_x</p:attrName>
                                        </p:attrNameLst>
                                      </p:cBhvr>
                                      <p:tavLst>
                                        <p:tav tm="0">
                                          <p:val>
                                            <p:strVal val="#ppt_x"/>
                                          </p:val>
                                        </p:tav>
                                        <p:tav tm="100000">
                                          <p:val>
                                            <p:strVal val="#ppt_x"/>
                                          </p:val>
                                        </p:tav>
                                      </p:tavLst>
                                    </p:anim>
                                    <p:anim calcmode="lin" valueType="num">
                                      <p:cBhvr additive="repl">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m 192"/>
          <p:cNvPicPr/>
          <p:nvPr/>
        </p:nvPicPr>
        <p:blipFill>
          <a:blip r:embed="rId2"/>
          <a:stretch/>
        </p:blipFill>
        <p:spPr>
          <a:xfrm>
            <a:off x="360" y="126720"/>
            <a:ext cx="9134640" cy="6716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m 198"/>
          <p:cNvPicPr/>
          <p:nvPr/>
        </p:nvPicPr>
        <p:blipFill>
          <a:blip r:embed="rId2"/>
          <a:stretch/>
        </p:blipFill>
        <p:spPr>
          <a:xfrm>
            <a:off x="0" y="28440"/>
            <a:ext cx="9075600" cy="5652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m 194"/>
          <p:cNvPicPr/>
          <p:nvPr/>
        </p:nvPicPr>
        <p:blipFill>
          <a:blip r:embed="rId2"/>
          <a:stretch/>
        </p:blipFill>
        <p:spPr>
          <a:xfrm>
            <a:off x="57600" y="57600"/>
            <a:ext cx="8950320" cy="7050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m 195"/>
          <p:cNvPicPr/>
          <p:nvPr/>
        </p:nvPicPr>
        <p:blipFill>
          <a:blip r:embed="rId2"/>
          <a:stretch/>
        </p:blipFill>
        <p:spPr>
          <a:xfrm>
            <a:off x="57600" y="57600"/>
            <a:ext cx="8996400" cy="7084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457200" y="681480"/>
            <a:ext cx="8227440" cy="1143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PRAZOS LIMITES:</a:t>
            </a:r>
            <a:endParaRPr lang="pt-BR" sz="2900" b="0" strike="noStrike" spc="-1">
              <a:latin typeface="Arial"/>
            </a:endParaRPr>
          </a:p>
        </p:txBody>
      </p:sp>
      <p:sp>
        <p:nvSpPr>
          <p:cNvPr id="136" name="CustomShape 2"/>
          <p:cNvSpPr/>
          <p:nvPr/>
        </p:nvSpPr>
        <p:spPr>
          <a:xfrm>
            <a:off x="457200" y="2040480"/>
            <a:ext cx="8227440" cy="40770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marL="392040" indent="-292320" algn="just">
              <a:lnSpc>
                <a:spcPct val="100000"/>
              </a:lnSpc>
              <a:spcBef>
                <a:spcPts val="1284"/>
              </a:spcBef>
              <a:buClr>
                <a:srgbClr val="000000"/>
              </a:buClr>
              <a:buSzPct val="45000"/>
              <a:buFont typeface="Wingdings" charset="2"/>
              <a:buChar char=""/>
            </a:pPr>
            <a:r>
              <a:rPr lang="pt-BR" sz="2900" b="0" strike="noStrike" spc="-1" dirty="0">
                <a:solidFill>
                  <a:srgbClr val="000000"/>
                </a:solidFill>
                <a:latin typeface="Arial"/>
                <a:ea typeface="DejaVu Sans"/>
              </a:rPr>
              <a:t>Entrega do DMO: </a:t>
            </a:r>
            <a:r>
              <a:rPr lang="pt-BR" sz="2900" b="1" strike="noStrike" spc="-1" dirty="0">
                <a:solidFill>
                  <a:srgbClr val="000000"/>
                </a:solidFill>
                <a:latin typeface="Arial"/>
                <a:ea typeface="DejaVu Sans"/>
              </a:rPr>
              <a:t>até o </a:t>
            </a:r>
            <a:r>
              <a:rPr lang="pt-BR" sz="2900" b="1" strike="noStrike" spc="-1" dirty="0" smtClean="0">
                <a:solidFill>
                  <a:srgbClr val="000000"/>
                </a:solidFill>
                <a:latin typeface="Arial"/>
                <a:ea typeface="DejaVu Sans"/>
              </a:rPr>
              <a:t>último dia útil </a:t>
            </a:r>
            <a:r>
              <a:rPr lang="pt-BR" sz="2900" b="1" strike="noStrike" spc="-1" dirty="0">
                <a:solidFill>
                  <a:srgbClr val="000000"/>
                </a:solidFill>
                <a:latin typeface="Arial"/>
                <a:ea typeface="DejaVu Sans"/>
              </a:rPr>
              <a:t>do mês </a:t>
            </a:r>
            <a:r>
              <a:rPr lang="pt-BR" sz="2900" b="1" strike="noStrike" spc="-1" dirty="0" smtClean="0">
                <a:solidFill>
                  <a:srgbClr val="000000"/>
                </a:solidFill>
                <a:latin typeface="Arial"/>
                <a:ea typeface="DejaVu Sans"/>
              </a:rPr>
              <a:t>corrente;</a:t>
            </a:r>
            <a:endParaRPr lang="pt-BR" sz="2900" b="0" strike="noStrike" spc="-1" dirty="0">
              <a:latin typeface="Arial"/>
            </a:endParaRPr>
          </a:p>
          <a:p>
            <a:pPr marL="392040" indent="-292320" algn="just">
              <a:lnSpc>
                <a:spcPct val="100000"/>
              </a:lnSpc>
              <a:spcBef>
                <a:spcPts val="1284"/>
              </a:spcBef>
              <a:buClr>
                <a:srgbClr val="000000"/>
              </a:buClr>
              <a:buSzPct val="45000"/>
              <a:buFont typeface="Wingdings" charset="2"/>
              <a:buChar char=""/>
            </a:pPr>
            <a:r>
              <a:rPr lang="pt-BR" sz="2900" b="0" strike="noStrike" spc="-1" dirty="0">
                <a:solidFill>
                  <a:srgbClr val="000000"/>
                </a:solidFill>
                <a:latin typeface="Arial"/>
                <a:ea typeface="DejaVu Sans"/>
              </a:rPr>
              <a:t>Entrega de TRP: </a:t>
            </a:r>
            <a:r>
              <a:rPr lang="pt-BR" sz="2900" b="1" strike="noStrike" spc="-1" dirty="0">
                <a:solidFill>
                  <a:srgbClr val="000000"/>
                </a:solidFill>
                <a:latin typeface="Arial"/>
                <a:ea typeface="DejaVu Sans"/>
              </a:rPr>
              <a:t>até o 20º dia </a:t>
            </a:r>
            <a:r>
              <a:rPr lang="pt-BR" sz="2900" b="0" strike="noStrike" spc="-1" dirty="0">
                <a:solidFill>
                  <a:srgbClr val="000000"/>
                </a:solidFill>
                <a:latin typeface="Arial"/>
                <a:ea typeface="DejaVu Sans"/>
              </a:rPr>
              <a:t>para que sejam computadas no mês corrente;</a:t>
            </a:r>
            <a:endParaRPr lang="pt-BR" sz="2900" b="0" strike="noStrike" spc="-1" dirty="0">
              <a:latin typeface="Arial"/>
            </a:endParaRPr>
          </a:p>
          <a:p>
            <a:pPr marL="392040" indent="-292320" algn="just">
              <a:lnSpc>
                <a:spcPct val="100000"/>
              </a:lnSpc>
              <a:spcBef>
                <a:spcPts val="1284"/>
              </a:spcBef>
              <a:buClr>
                <a:srgbClr val="000000"/>
              </a:buClr>
              <a:buSzPct val="45000"/>
              <a:buFont typeface="Wingdings" charset="2"/>
              <a:buChar char=""/>
            </a:pPr>
            <a:r>
              <a:rPr lang="pt-BR" sz="2900" b="0" strike="noStrike" spc="-1" dirty="0">
                <a:solidFill>
                  <a:srgbClr val="000000"/>
                </a:solidFill>
                <a:latin typeface="Arial"/>
                <a:ea typeface="DejaVu Sans"/>
              </a:rPr>
              <a:t>Entrega de BAIXA: </a:t>
            </a:r>
            <a:r>
              <a:rPr lang="pt-BR" sz="2900" b="1" strike="noStrike" spc="-1" dirty="0">
                <a:solidFill>
                  <a:srgbClr val="000000"/>
                </a:solidFill>
                <a:latin typeface="Arial"/>
                <a:ea typeface="DejaVu Sans"/>
              </a:rPr>
              <a:t>a qualquer momento </a:t>
            </a:r>
            <a:r>
              <a:rPr lang="pt-BR" sz="2900" b="0" strike="noStrike" spc="-1" dirty="0">
                <a:solidFill>
                  <a:srgbClr val="000000"/>
                </a:solidFill>
                <a:latin typeface="Arial"/>
                <a:ea typeface="DejaVu Sans"/>
              </a:rPr>
              <a:t>e aguardar o retorno do processo; (após laudo: retirada das plaquetas; Termo de vistoria e baixa de vida útil – por unidade; Declaração e baixa de vida útil – por bem; a Magnifica Reitora assina aprovando a baixa; patrimônio emite o termo de baixa definitiva de bens móveis; contabilidade registra a baixa.</a:t>
            </a:r>
            <a:endParaRPr lang="pt-BR" sz="2900" b="0" strike="noStrike" spc="-1" dirty="0">
              <a:latin typeface="Arial"/>
            </a:endParaRPr>
          </a:p>
        </p:txBody>
      </p:sp>
      <p:pic>
        <p:nvPicPr>
          <p:cNvPr id="137"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33560" y="176760"/>
            <a:ext cx="8227440" cy="992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PRAZOS LIMITES:</a:t>
            </a:r>
            <a:endParaRPr lang="pt-BR" sz="2900" b="0" strike="noStrike" spc="-1">
              <a:latin typeface="Arial"/>
            </a:endParaRPr>
          </a:p>
        </p:txBody>
      </p:sp>
      <p:sp>
        <p:nvSpPr>
          <p:cNvPr id="139" name="CustomShape 2"/>
          <p:cNvSpPr/>
          <p:nvPr/>
        </p:nvSpPr>
        <p:spPr>
          <a:xfrm>
            <a:off x="219600" y="1313640"/>
            <a:ext cx="8555760" cy="504252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nchor="ctr"/>
          <a:lstStyle/>
          <a:p>
            <a:pPr marL="195840" indent="-194760" algn="just">
              <a:lnSpc>
                <a:spcPct val="100000"/>
              </a:lnSpc>
              <a:buClr>
                <a:srgbClr val="000000"/>
              </a:buClr>
              <a:buSzPct val="45000"/>
              <a:buFont typeface="Wingdings" charset="2"/>
              <a:buChar char=""/>
            </a:pPr>
            <a:r>
              <a:rPr lang="pt-BR" sz="2900" b="0" strike="noStrike" spc="-1" dirty="0">
                <a:solidFill>
                  <a:srgbClr val="000000"/>
                </a:solidFill>
                <a:latin typeface="Arial"/>
                <a:ea typeface="DejaVu Sans"/>
              </a:rPr>
              <a:t>Incorporação: dependendo do dia, poderá ser incorporado no mesmo período; (receber, patrimoniar, distribuir e lançar nas planilhas)</a:t>
            </a:r>
            <a:endParaRPr lang="pt-BR" sz="2900" b="0" strike="noStrike" spc="-1" dirty="0">
              <a:latin typeface="Arial"/>
            </a:endParaRPr>
          </a:p>
          <a:p>
            <a:pPr algn="just">
              <a:lnSpc>
                <a:spcPct val="100000"/>
              </a:lnSpc>
            </a:pPr>
            <a:endParaRPr lang="pt-BR" sz="2900" b="0" strike="noStrike" spc="-1" dirty="0">
              <a:latin typeface="Arial"/>
            </a:endParaRPr>
          </a:p>
          <a:p>
            <a:pPr marL="195840" indent="-194760" algn="just">
              <a:lnSpc>
                <a:spcPct val="100000"/>
              </a:lnSpc>
              <a:buClr>
                <a:srgbClr val="000000"/>
              </a:buClr>
              <a:buSzPct val="45000"/>
              <a:buFont typeface="Wingdings" charset="2"/>
              <a:buChar char=""/>
            </a:pPr>
            <a:r>
              <a:rPr lang="pt-BR" sz="2900" b="0" strike="noStrike" spc="-1" dirty="0">
                <a:solidFill>
                  <a:srgbClr val="000000"/>
                </a:solidFill>
                <a:latin typeface="Arial"/>
                <a:ea typeface="DejaVu Sans"/>
              </a:rPr>
              <a:t>Lançamento no SITE: </a:t>
            </a:r>
            <a:r>
              <a:rPr lang="pt-BR" sz="2900" b="1" strike="noStrike" spc="-1" dirty="0">
                <a:solidFill>
                  <a:srgbClr val="000000"/>
                </a:solidFill>
                <a:latin typeface="Arial"/>
                <a:ea typeface="DejaVu Sans"/>
              </a:rPr>
              <a:t>último dia útil do mês</a:t>
            </a:r>
            <a:r>
              <a:rPr lang="pt-BR" sz="2900" b="0" strike="noStrike" spc="-1" dirty="0">
                <a:solidFill>
                  <a:srgbClr val="000000"/>
                </a:solidFill>
                <a:latin typeface="Arial"/>
                <a:ea typeface="DejaVu Sans"/>
              </a:rPr>
              <a:t>;</a:t>
            </a:r>
            <a:endParaRPr lang="pt-BR" sz="2900" b="0" strike="noStrike" spc="-1" dirty="0">
              <a:latin typeface="Arial"/>
            </a:endParaRPr>
          </a:p>
          <a:p>
            <a:pPr algn="just">
              <a:lnSpc>
                <a:spcPct val="100000"/>
              </a:lnSpc>
            </a:pPr>
            <a:endParaRPr lang="pt-BR" sz="2900" b="0" strike="noStrike" spc="-1" dirty="0">
              <a:latin typeface="Arial"/>
            </a:endParaRPr>
          </a:p>
          <a:p>
            <a:pPr marL="195840" indent="-194760" algn="just">
              <a:lnSpc>
                <a:spcPct val="100000"/>
              </a:lnSpc>
              <a:buClr>
                <a:srgbClr val="000000"/>
              </a:buClr>
              <a:buSzPct val="45000"/>
              <a:buFont typeface="Wingdings" charset="2"/>
              <a:buChar char=""/>
            </a:pPr>
            <a:r>
              <a:rPr lang="pt-BR" sz="2900" b="0" strike="noStrike" spc="-1" dirty="0">
                <a:solidFill>
                  <a:srgbClr val="000000"/>
                </a:solidFill>
                <a:latin typeface="Arial"/>
                <a:ea typeface="DejaVu Sans"/>
              </a:rPr>
              <a:t>OBS: Os prazos foram estabelecidos para que tenhamos tempo hábil (Patrimônio/Contabilidade) de realizarmos os processos de Baixa, DMO, Depreciação, Anexo II e Incorporação (se for o caso).</a:t>
            </a:r>
            <a:endParaRPr lang="pt-BR" sz="2900" b="0" strike="noStrike" spc="-1" dirty="0">
              <a:latin typeface="Arial"/>
            </a:endParaRPr>
          </a:p>
          <a:p>
            <a:pPr>
              <a:lnSpc>
                <a:spcPct val="100000"/>
              </a:lnSpc>
            </a:pPr>
            <a:endParaRPr lang="pt-BR" sz="2900" b="0" strike="noStrike" spc="-1" dirty="0">
              <a:latin typeface="Arial"/>
            </a:endParaRPr>
          </a:p>
        </p:txBody>
      </p:sp>
      <p:pic>
        <p:nvPicPr>
          <p:cNvPr id="140"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344520" y="842040"/>
            <a:ext cx="8227440" cy="115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Encarregados e Suplentes</a:t>
            </a:r>
            <a:r>
              <a:t/>
            </a:r>
            <a:br/>
            <a:r>
              <a:rPr lang="pt-BR" sz="2900" b="1" u="sng" strike="noStrike" spc="-1">
                <a:solidFill>
                  <a:srgbClr val="000000"/>
                </a:solidFill>
                <a:uFillTx/>
                <a:latin typeface="Times New Roman"/>
                <a:ea typeface="DejaVu Sans"/>
              </a:rPr>
              <a:t>Criar, Trocar nome ou extinguir uma Subunidade.</a:t>
            </a:r>
            <a:endParaRPr lang="pt-BR" sz="2900" b="0" strike="noStrike" spc="-1">
              <a:latin typeface="Arial"/>
            </a:endParaRPr>
          </a:p>
        </p:txBody>
      </p:sp>
      <p:sp>
        <p:nvSpPr>
          <p:cNvPr id="142" name="CustomShape 2"/>
          <p:cNvSpPr/>
          <p:nvPr/>
        </p:nvSpPr>
        <p:spPr>
          <a:xfrm>
            <a:off x="457200" y="2588760"/>
            <a:ext cx="82274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2500" lnSpcReduction="20000"/>
          </a:bodyPr>
          <a:lstStyle/>
          <a:p>
            <a:pPr marL="392040" indent="-292320" algn="just">
              <a:lnSpc>
                <a:spcPct val="100000"/>
              </a:lnSpc>
              <a:spcBef>
                <a:spcPts val="1284"/>
              </a:spcBef>
              <a:buClr>
                <a:srgbClr val="000000"/>
              </a:buClr>
              <a:buSzPct val="45000"/>
              <a:buFont typeface="Wingdings" charset="2"/>
              <a:buChar char=""/>
            </a:pPr>
            <a:r>
              <a:rPr lang="pt-BR" sz="4000" b="0" strike="noStrike" spc="-1">
                <a:solidFill>
                  <a:srgbClr val="000000"/>
                </a:solidFill>
                <a:latin typeface="Arial"/>
                <a:ea typeface="DejaVu Sans"/>
              </a:rPr>
              <a:t>Em todos os casos, há a necessidade de publicação em D.O.</a:t>
            </a:r>
            <a:endParaRPr lang="pt-BR" sz="4000" b="0" strike="noStrike" spc="-1">
              <a:latin typeface="Arial"/>
            </a:endParaRPr>
          </a:p>
          <a:p>
            <a:pPr marL="392040" indent="-292320" algn="just">
              <a:lnSpc>
                <a:spcPct val="100000"/>
              </a:lnSpc>
              <a:spcBef>
                <a:spcPts val="1284"/>
              </a:spcBef>
              <a:buClr>
                <a:srgbClr val="000000"/>
              </a:buClr>
              <a:buSzPct val="45000"/>
              <a:buFont typeface="Wingdings" charset="2"/>
              <a:buChar char=""/>
            </a:pPr>
            <a:r>
              <a:rPr lang="pt-BR" sz="4000" b="0" strike="noStrike" spc="-1">
                <a:solidFill>
                  <a:srgbClr val="000000"/>
                </a:solidFill>
                <a:latin typeface="Arial"/>
                <a:ea typeface="DejaVu Sans"/>
              </a:rPr>
              <a:t>Criar uma subunidade: Encaminhar um e-mail ou CI solicitando a sua unidade a criação da subunidade;</a:t>
            </a:r>
            <a:endParaRPr lang="pt-BR" sz="4000" b="0" strike="noStrike" spc="-1">
              <a:latin typeface="Arial"/>
            </a:endParaRPr>
          </a:p>
          <a:p>
            <a:pPr marL="392040" indent="-292320" algn="just">
              <a:lnSpc>
                <a:spcPct val="100000"/>
              </a:lnSpc>
              <a:spcBef>
                <a:spcPts val="1284"/>
              </a:spcBef>
              <a:buClr>
                <a:srgbClr val="000000"/>
              </a:buClr>
              <a:buSzPct val="45000"/>
              <a:buFont typeface="Wingdings" charset="2"/>
              <a:buChar char=""/>
            </a:pPr>
            <a:r>
              <a:rPr lang="pt-BR" sz="4000" b="0" strike="noStrike" spc="-1">
                <a:solidFill>
                  <a:srgbClr val="000000"/>
                </a:solidFill>
                <a:latin typeface="Arial"/>
                <a:ea typeface="Noto Sans CJK SC"/>
              </a:rPr>
              <a:t>Troca de nome/nomenclatura de subunidade: Encaminhar uma CI solicitando a sua unidade a troca;</a:t>
            </a:r>
            <a:endParaRPr lang="pt-BR" sz="4000" b="0" strike="noStrike" spc="-1">
              <a:latin typeface="Arial"/>
            </a:endParaRPr>
          </a:p>
          <a:p>
            <a:pPr marL="392040" indent="-292320" algn="just">
              <a:lnSpc>
                <a:spcPct val="100000"/>
              </a:lnSpc>
              <a:spcBef>
                <a:spcPts val="1284"/>
              </a:spcBef>
              <a:buClr>
                <a:srgbClr val="000000"/>
              </a:buClr>
              <a:buSzPct val="45000"/>
              <a:buFont typeface="Wingdings" charset="2"/>
              <a:buChar char=""/>
            </a:pPr>
            <a:r>
              <a:rPr lang="pt-BR" sz="4000" b="0" strike="noStrike" spc="-1">
                <a:solidFill>
                  <a:srgbClr val="000000"/>
                </a:solidFill>
                <a:latin typeface="Arial"/>
                <a:ea typeface="Noto Sans CJK SC"/>
              </a:rPr>
              <a:t>Extinção de subunidade: Encaminhar uma CI solicitando a extinção; 04 vias Termo de transferência de responsabilidade; DMO; Arrolamento;</a:t>
            </a:r>
            <a:endParaRPr lang="pt-BR" sz="4000" b="0" strike="noStrike" spc="-1">
              <a:latin typeface="Arial"/>
            </a:endParaRPr>
          </a:p>
        </p:txBody>
      </p:sp>
      <p:pic>
        <p:nvPicPr>
          <p:cNvPr id="143" name="Imagem 6"/>
          <p:cNvPicPr/>
          <p:nvPr/>
        </p:nvPicPr>
        <p:blipFill>
          <a:blip r:embed="rId2"/>
          <a:srcRect l="13298" t="24518" r="51942" b="56791"/>
          <a:stretch/>
        </p:blipFill>
        <p:spPr>
          <a:xfrm>
            <a:off x="5857920" y="0"/>
            <a:ext cx="3285000" cy="85608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5160" y="162720"/>
            <a:ext cx="9011880" cy="147420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nchor="ctr"/>
          <a:lstStyle/>
          <a:p>
            <a:pPr algn="ctr">
              <a:lnSpc>
                <a:spcPct val="100000"/>
              </a:lnSpc>
            </a:pPr>
            <a:r>
              <a:rPr lang="pt-BR" sz="2900" b="1" u="sng" strike="noStrike" spc="-1">
                <a:solidFill>
                  <a:srgbClr val="000000"/>
                </a:solidFill>
                <a:uFillTx/>
                <a:latin typeface="Times New Roman"/>
                <a:ea typeface="DejaVu Sans"/>
              </a:rPr>
              <a:t>Encarregados e Suplentes.</a:t>
            </a:r>
            <a:r>
              <a:t/>
            </a:r>
            <a:br/>
            <a:r>
              <a:rPr lang="pt-BR" sz="2900" b="1" u="sng" strike="noStrike" spc="-1">
                <a:solidFill>
                  <a:srgbClr val="000000"/>
                </a:solidFill>
                <a:uFillTx/>
                <a:latin typeface="Times New Roman"/>
                <a:ea typeface="DejaVu Sans"/>
              </a:rPr>
              <a:t>Criar, Trocar nome ou extinguir uma Subunidade.</a:t>
            </a:r>
            <a:endParaRPr lang="pt-BR" sz="2900" b="0" strike="noStrike" spc="-1">
              <a:latin typeface="Arial"/>
            </a:endParaRPr>
          </a:p>
        </p:txBody>
      </p:sp>
      <p:sp>
        <p:nvSpPr>
          <p:cNvPr id="145" name="CustomShape 2"/>
          <p:cNvSpPr/>
          <p:nvPr/>
        </p:nvSpPr>
        <p:spPr>
          <a:xfrm>
            <a:off x="261360" y="1991880"/>
            <a:ext cx="8554680" cy="4212360"/>
          </a:xfrm>
          <a:prstGeom prst="rect">
            <a:avLst/>
          </a:prstGeom>
          <a:noFill/>
          <a:ln>
            <a:noFill/>
          </a:ln>
        </p:spPr>
        <p:style>
          <a:lnRef idx="0">
            <a:scrgbClr r="0" g="0" b="0"/>
          </a:lnRef>
          <a:fillRef idx="0">
            <a:scrgbClr r="0" g="0" b="0"/>
          </a:fillRef>
          <a:effectRef idx="0">
            <a:scrgbClr r="0" g="0" b="0"/>
          </a:effectRef>
          <a:fontRef idx="minor"/>
        </p:style>
        <p:txBody>
          <a:bodyPr lIns="81720" tIns="40680" rIns="81720" bIns="40680" anchor="ctr"/>
          <a:lstStyle/>
          <a:p>
            <a:pPr marL="195840" indent="-194760" algn="just">
              <a:lnSpc>
                <a:spcPct val="100000"/>
              </a:lnSpc>
              <a:buClr>
                <a:srgbClr val="000000"/>
              </a:buClr>
              <a:buSzPct val="45000"/>
              <a:buFont typeface="Wingdings" charset="2"/>
              <a:buChar char=""/>
            </a:pPr>
            <a:r>
              <a:rPr lang="pt-BR" sz="2400" b="0" strike="noStrike" spc="-1">
                <a:solidFill>
                  <a:srgbClr val="000000"/>
                </a:solidFill>
                <a:latin typeface="Arial"/>
                <a:ea typeface="Noto Sans CJK SC"/>
              </a:rPr>
              <a:t>Término de Gestão: Os itens acima, Termo de Nada Consta;</a:t>
            </a:r>
            <a:endParaRPr lang="pt-BR" sz="2400" b="0" strike="noStrike" spc="-1">
              <a:latin typeface="Arial"/>
            </a:endParaRPr>
          </a:p>
          <a:p>
            <a:pPr algn="just">
              <a:lnSpc>
                <a:spcPct val="100000"/>
              </a:lnSpc>
            </a:pPr>
            <a:endParaRPr lang="pt-BR" sz="2400" b="0" strike="noStrike" spc="-1">
              <a:latin typeface="Arial"/>
            </a:endParaRPr>
          </a:p>
          <a:p>
            <a:pPr marL="195840" indent="-194760" algn="just">
              <a:lnSpc>
                <a:spcPct val="100000"/>
              </a:lnSpc>
              <a:buClr>
                <a:srgbClr val="000000"/>
              </a:buClr>
              <a:buSzPct val="45000"/>
              <a:buFont typeface="Wingdings" charset="2"/>
              <a:buChar char=""/>
            </a:pPr>
            <a:r>
              <a:rPr lang="pt-BR" sz="2400" b="0" strike="noStrike" spc="-1">
                <a:solidFill>
                  <a:srgbClr val="000000"/>
                </a:solidFill>
                <a:latin typeface="Arial"/>
                <a:ea typeface="Noto Sans CJK SC"/>
              </a:rPr>
              <a:t>Substituição de Encarregado: Encaminhar uma CI solicitando a substituição, informando o servidor substituído, pelo servidor substituto com: nome completo, sem abreviação, ID funcional; Termo de transferência de responsabilidade; DMO; Arrolamento.</a:t>
            </a:r>
            <a:endParaRPr lang="pt-BR" sz="2400" b="0" strike="noStrike" spc="-1">
              <a:latin typeface="Arial"/>
            </a:endParaRPr>
          </a:p>
          <a:p>
            <a:pPr algn="just">
              <a:lnSpc>
                <a:spcPct val="100000"/>
              </a:lnSpc>
            </a:pPr>
            <a:endParaRPr lang="pt-BR" sz="2400" b="0" strike="noStrike" spc="-1">
              <a:latin typeface="Arial"/>
            </a:endParaRPr>
          </a:p>
          <a:p>
            <a:pPr marL="195840" indent="-194760" algn="just">
              <a:lnSpc>
                <a:spcPct val="100000"/>
              </a:lnSpc>
              <a:buClr>
                <a:srgbClr val="000000"/>
              </a:buClr>
              <a:buSzPct val="45000"/>
              <a:buFont typeface="Wingdings" charset="2"/>
              <a:buChar char=""/>
            </a:pPr>
            <a:r>
              <a:rPr lang="pt-BR" sz="2400" b="0" strike="noStrike" spc="-1">
                <a:solidFill>
                  <a:srgbClr val="000000"/>
                </a:solidFill>
                <a:latin typeface="Arial"/>
                <a:ea typeface="Noto Sans CJK SC"/>
              </a:rPr>
              <a:t>Substituição de Suplente: Encaminhar uma CI solicitando a substituição, informando o servidor substituído, pelo servidor substituto com: nome completo, sem abreviação, ID funcional.</a:t>
            </a:r>
            <a:endParaRPr lang="pt-B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457920" y="233280"/>
            <a:ext cx="8227440" cy="966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2900" b="1" u="sng" strike="noStrike" spc="-1">
                <a:solidFill>
                  <a:srgbClr val="000000"/>
                </a:solidFill>
                <a:uFillTx/>
                <a:latin typeface="Times New Roman"/>
                <a:ea typeface="DejaVu Sans"/>
              </a:rPr>
              <a:t>FORMULÁRIO DE MOVIMENTAÇÃO INTERNA DE BENS PARA REPARO</a:t>
            </a:r>
            <a:endParaRPr lang="pt-BR" sz="2900" b="0" strike="noStrike" spc="-1">
              <a:latin typeface="Arial"/>
            </a:endParaRPr>
          </a:p>
        </p:txBody>
      </p:sp>
      <p:pic>
        <p:nvPicPr>
          <p:cNvPr id="147" name="Imagem 205"/>
          <p:cNvPicPr/>
          <p:nvPr/>
        </p:nvPicPr>
        <p:blipFill>
          <a:blip r:embed="rId2"/>
          <a:stretch/>
        </p:blipFill>
        <p:spPr>
          <a:xfrm>
            <a:off x="1175040" y="1175040"/>
            <a:ext cx="6715440" cy="5598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m 6"/>
          <p:cNvPicPr/>
          <p:nvPr/>
        </p:nvPicPr>
        <p:blipFill>
          <a:blip r:embed="rId2"/>
          <a:srcRect l="13298" t="24518" r="51942" b="56791"/>
          <a:stretch/>
        </p:blipFill>
        <p:spPr>
          <a:xfrm>
            <a:off x="5857920" y="0"/>
            <a:ext cx="3285000" cy="856080"/>
          </a:xfrm>
          <a:prstGeom prst="rect">
            <a:avLst/>
          </a:prstGeom>
          <a:ln w="9360">
            <a:noFill/>
          </a:ln>
        </p:spPr>
      </p:pic>
      <p:sp>
        <p:nvSpPr>
          <p:cNvPr id="149" name="CustomShape 1"/>
          <p:cNvSpPr/>
          <p:nvPr/>
        </p:nvSpPr>
        <p:spPr>
          <a:xfrm>
            <a:off x="179640" y="1332000"/>
            <a:ext cx="896364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COMISSÃO PERMANENTE DE BENS PATRIMONIAIS DA UEZO...</a:t>
            </a:r>
            <a:endParaRPr lang="pt-BR" sz="3600" b="0" strike="noStrike" spc="-1">
              <a:latin typeface="Arial"/>
            </a:endParaRPr>
          </a:p>
        </p:txBody>
      </p:sp>
      <p:sp>
        <p:nvSpPr>
          <p:cNvPr id="150" name="CustomShape 2"/>
          <p:cNvSpPr/>
          <p:nvPr/>
        </p:nvSpPr>
        <p:spPr>
          <a:xfrm>
            <a:off x="179640" y="392472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151" name="CustomShape 3"/>
          <p:cNvSpPr/>
          <p:nvPr/>
        </p:nvSpPr>
        <p:spPr>
          <a:xfrm>
            <a:off x="196920" y="2701080"/>
            <a:ext cx="8313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A </a:t>
            </a:r>
            <a:r>
              <a:rPr lang="pt-BR" sz="1800" b="1" strike="noStrike" spc="-1">
                <a:solidFill>
                  <a:srgbClr val="000000"/>
                </a:solidFill>
                <a:latin typeface="Century Gothic"/>
                <a:ea typeface="DejaVu Sans"/>
              </a:rPr>
              <a:t>Portaria UEZO Nº 041 DE 15 DE OUTUBRO DE 2019 </a:t>
            </a:r>
            <a:r>
              <a:rPr lang="pt-BR" sz="1800" b="0" strike="noStrike" spc="-1">
                <a:solidFill>
                  <a:srgbClr val="000000"/>
                </a:solidFill>
                <a:latin typeface="Century Gothic"/>
                <a:ea typeface="DejaVu Sans"/>
              </a:rPr>
              <a:t>instituiu Comissão Permanente para procedimentos relativos à VISTORIA, BAIXA, REAVALIAÇÃO e INVENTÁRIO de Bens Móveis, revogando disposições em contrário.</a:t>
            </a:r>
            <a:r>
              <a:rPr lang="pt-BR" sz="1800" b="1" strike="noStrike" spc="-1">
                <a:solidFill>
                  <a:srgbClr val="000000"/>
                </a:solidFill>
                <a:latin typeface="Century Gothic"/>
                <a:ea typeface="DejaVu Sans"/>
              </a:rPr>
              <a:t> </a:t>
            </a:r>
            <a:endParaRPr lang="pt-BR" sz="1800" b="0" strike="noStrike" spc="-1">
              <a:latin typeface="Arial"/>
            </a:endParaRPr>
          </a:p>
        </p:txBody>
      </p:sp>
      <p:sp>
        <p:nvSpPr>
          <p:cNvPr id="152" name="CustomShape 4"/>
          <p:cNvSpPr/>
          <p:nvPr/>
        </p:nvSpPr>
        <p:spPr>
          <a:xfrm>
            <a:off x="267120" y="4037400"/>
            <a:ext cx="8088120" cy="255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A Comissão será composta pelos servidores abaixo, sendo a presidência a cargo do primeiro:</a:t>
            </a:r>
            <a:endParaRPr lang="pt-BR" sz="1800" b="0" strike="noStrike" spc="-1">
              <a:latin typeface="Arial"/>
            </a:endParaRPr>
          </a:p>
          <a:p>
            <a:pPr algn="just">
              <a:lnSpc>
                <a:spcPct val="100000"/>
              </a:lnSpc>
            </a:pPr>
            <a:endParaRPr lang="pt-BR" sz="1800" b="0" strike="noStrike" spc="-1">
              <a:latin typeface="Arial"/>
            </a:endParaRPr>
          </a:p>
          <a:p>
            <a:pPr marL="2743200" lvl="6" indent="-215640" algn="just">
              <a:lnSpc>
                <a:spcPct val="100000"/>
              </a:lnSpc>
              <a:buClr>
                <a:srgbClr val="000000"/>
              </a:buClr>
              <a:buFont typeface="Wingdings" charset="2"/>
              <a:buChar char=""/>
            </a:pPr>
            <a:r>
              <a:rPr lang="pt-BR" sz="1800" b="1" strike="noStrike" spc="-1">
                <a:solidFill>
                  <a:srgbClr val="000000"/>
                </a:solidFill>
                <a:latin typeface="Century Gothic"/>
                <a:ea typeface="DejaVu Sans"/>
              </a:rPr>
              <a:t> Pedro Baldez</a:t>
            </a:r>
            <a:endParaRPr lang="pt-BR" sz="1800" b="0" strike="noStrike" spc="-1">
              <a:latin typeface="Arial"/>
            </a:endParaRPr>
          </a:p>
          <a:p>
            <a:pPr marL="2743200" lvl="6" indent="-215640" algn="just">
              <a:lnSpc>
                <a:spcPct val="100000"/>
              </a:lnSpc>
              <a:buClr>
                <a:srgbClr val="000000"/>
              </a:buClr>
              <a:buFont typeface="Wingdings" charset="2"/>
              <a:buChar char=""/>
            </a:pPr>
            <a:r>
              <a:rPr lang="pt-BR" sz="1800" b="1" strike="noStrike" spc="-1">
                <a:solidFill>
                  <a:srgbClr val="000000"/>
                </a:solidFill>
                <a:latin typeface="Century Gothic"/>
                <a:ea typeface="DejaVu Sans"/>
              </a:rPr>
              <a:t> Gilberto Araújo</a:t>
            </a:r>
            <a:endParaRPr lang="pt-BR" sz="1800" b="0" strike="noStrike" spc="-1">
              <a:latin typeface="Arial"/>
            </a:endParaRPr>
          </a:p>
          <a:p>
            <a:pPr marL="2743200" lvl="6" indent="-215640" algn="just">
              <a:lnSpc>
                <a:spcPct val="100000"/>
              </a:lnSpc>
              <a:buClr>
                <a:srgbClr val="000000"/>
              </a:buClr>
              <a:buFont typeface="Wingdings" charset="2"/>
              <a:buChar char=""/>
            </a:pPr>
            <a:r>
              <a:rPr lang="pt-BR" sz="1800" b="1" strike="noStrike" spc="-1">
                <a:solidFill>
                  <a:srgbClr val="000000"/>
                </a:solidFill>
                <a:latin typeface="Century Gothic"/>
                <a:ea typeface="DejaVu Sans"/>
              </a:rPr>
              <a:t> Demerval Junior</a:t>
            </a:r>
            <a:endParaRPr lang="pt-BR" sz="1800" b="0" strike="noStrike" spc="-1">
              <a:latin typeface="Arial"/>
            </a:endParaRPr>
          </a:p>
          <a:p>
            <a:pPr marL="2743200" lvl="6" indent="-215640" algn="just">
              <a:lnSpc>
                <a:spcPct val="100000"/>
              </a:lnSpc>
              <a:buClr>
                <a:srgbClr val="000000"/>
              </a:buClr>
              <a:buFont typeface="Wingdings" charset="2"/>
              <a:buChar char=""/>
            </a:pPr>
            <a:r>
              <a:rPr lang="pt-BR" sz="1800" b="1" strike="noStrike" spc="-1">
                <a:solidFill>
                  <a:srgbClr val="000000"/>
                </a:solidFill>
                <a:latin typeface="Century Gothic"/>
                <a:ea typeface="DejaVu Sans"/>
              </a:rPr>
              <a:t> Elieu Santiago</a:t>
            </a:r>
            <a:endParaRPr lang="pt-BR" sz="1800" b="0" strike="noStrike" spc="-1">
              <a:latin typeface="Arial"/>
            </a:endParaRPr>
          </a:p>
          <a:p>
            <a:pPr marL="2743200" lvl="6" indent="-215640" algn="just">
              <a:lnSpc>
                <a:spcPct val="100000"/>
              </a:lnSpc>
              <a:buClr>
                <a:srgbClr val="000000"/>
              </a:buClr>
              <a:buFont typeface="Wingdings" charset="2"/>
              <a:buChar char=""/>
            </a:pPr>
            <a:r>
              <a:rPr lang="pt-BR" sz="1800" b="1" strike="noStrike" spc="-1">
                <a:solidFill>
                  <a:srgbClr val="000000"/>
                </a:solidFill>
                <a:latin typeface="Century Gothic"/>
                <a:ea typeface="DejaVu Sans"/>
              </a:rPr>
              <a:t> Jaudo Otaciano</a:t>
            </a:r>
            <a:endParaRPr lang="pt-BR" sz="1800" b="0" strike="noStrike" spc="-1">
              <a:latin typeface="Arial"/>
            </a:endParaRPr>
          </a:p>
          <a:p>
            <a:pPr>
              <a:lnSpc>
                <a:spcPct val="100000"/>
              </a:lnSpc>
            </a:pP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down)">
                                      <p:cBhvr additive="repl">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diamond(in)">
                                      <p:cBhvr additive="repl">
                                        <p:cTn id="12"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m 6"/>
          <p:cNvPicPr/>
          <p:nvPr/>
        </p:nvPicPr>
        <p:blipFill>
          <a:blip r:embed="rId2"/>
          <a:srcRect l="13298" t="24518" r="51942" b="56791"/>
          <a:stretch/>
        </p:blipFill>
        <p:spPr>
          <a:xfrm>
            <a:off x="5857920" y="0"/>
            <a:ext cx="3285000" cy="856080"/>
          </a:xfrm>
          <a:prstGeom prst="rect">
            <a:avLst/>
          </a:prstGeom>
          <a:ln w="9360">
            <a:noFill/>
          </a:ln>
        </p:spPr>
      </p:pic>
      <p:sp>
        <p:nvSpPr>
          <p:cNvPr id="52" name="CustomShape 1"/>
          <p:cNvSpPr/>
          <p:nvPr/>
        </p:nvSpPr>
        <p:spPr>
          <a:xfrm>
            <a:off x="179640" y="1332000"/>
            <a:ext cx="8320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O PORQUÊ DESSA REUNIÃO...</a:t>
            </a:r>
            <a:endParaRPr lang="pt-BR" sz="3600" b="0" strike="noStrike" spc="-1">
              <a:latin typeface="Arial"/>
            </a:endParaRPr>
          </a:p>
          <a:p>
            <a:pPr>
              <a:lnSpc>
                <a:spcPct val="100000"/>
              </a:lnSpc>
            </a:pPr>
            <a:endParaRPr lang="pt-BR" sz="3600" b="0" strike="noStrike" spc="-1">
              <a:latin typeface="Arial"/>
            </a:endParaRPr>
          </a:p>
        </p:txBody>
      </p:sp>
      <p:sp>
        <p:nvSpPr>
          <p:cNvPr id="53" name="CustomShape 2"/>
          <p:cNvSpPr/>
          <p:nvPr/>
        </p:nvSpPr>
        <p:spPr>
          <a:xfrm>
            <a:off x="179640" y="4144320"/>
            <a:ext cx="85680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gn="just">
              <a:lnSpc>
                <a:spcPct val="100000"/>
              </a:lnSpc>
              <a:buClr>
                <a:srgbClr val="DA1F28"/>
              </a:buClr>
              <a:buFont typeface="Wingdings" charset="2"/>
              <a:buChar char=""/>
            </a:pPr>
            <a:r>
              <a:rPr lang="pt-BR" sz="1800" b="0" strike="noStrike" spc="-1">
                <a:solidFill>
                  <a:srgbClr val="DA1F28"/>
                </a:solidFill>
                <a:latin typeface="Century Gothic"/>
                <a:ea typeface="DejaVu Sans"/>
              </a:rPr>
              <a:t> </a:t>
            </a:r>
            <a:r>
              <a:rPr lang="pt-BR" sz="1800" b="1" u="sng" strike="noStrike" spc="-1">
                <a:solidFill>
                  <a:srgbClr val="DA1F28"/>
                </a:solidFill>
                <a:uFill>
                  <a:solidFill>
                    <a:srgbClr val="FFFFFF"/>
                  </a:solidFill>
                </a:uFill>
                <a:latin typeface="Century Gothic"/>
                <a:ea typeface="DejaVu Sans"/>
              </a:rPr>
              <a:t>Gestão Patrimonial</a:t>
            </a:r>
            <a:r>
              <a:rPr lang="pt-BR" sz="1800" b="0" strike="noStrike" spc="-1">
                <a:solidFill>
                  <a:srgbClr val="000000"/>
                </a:solidFill>
                <a:latin typeface="Century Gothic"/>
                <a:ea typeface="DejaVu Sans"/>
              </a:rPr>
              <a:t>:  Inclusão da Unidade responsável pela gestão de bens móveis no Organograma e no Regimento Interno da Entidade bem como a </a:t>
            </a:r>
            <a:r>
              <a:rPr lang="pt-BR" sz="1800" b="1" strike="noStrike" spc="-1">
                <a:solidFill>
                  <a:srgbClr val="000000"/>
                </a:solidFill>
                <a:latin typeface="Century Gothic"/>
                <a:ea typeface="DejaVu Sans"/>
              </a:rPr>
              <a:t>realização de reuniões </a:t>
            </a:r>
            <a:r>
              <a:rPr lang="pt-BR" sz="1800" b="0" strike="noStrike" spc="-1">
                <a:solidFill>
                  <a:srgbClr val="000000"/>
                </a:solidFill>
                <a:latin typeface="Century Gothic"/>
                <a:ea typeface="DejaVu Sans"/>
              </a:rPr>
              <a:t>para tratar da gestão de bens móveis com as partes interessadas (Gestor de Bens Móveis, Contabilidade, Auditoria Interna, Unidades Apoiadas e Subunidades).</a:t>
            </a:r>
            <a:endParaRPr lang="pt-BR" sz="1800" b="0" strike="noStrike" spc="-1">
              <a:latin typeface="Arial"/>
            </a:endParaRPr>
          </a:p>
          <a:p>
            <a:pPr>
              <a:lnSpc>
                <a:spcPct val="100000"/>
              </a:lnSpc>
            </a:pPr>
            <a:r>
              <a:rPr lang="pt-BR" sz="1800" b="0" strike="noStrike" spc="-1">
                <a:solidFill>
                  <a:srgbClr val="000000"/>
                </a:solidFill>
                <a:latin typeface="Century Gothic"/>
                <a:ea typeface="DejaVu Sans"/>
              </a:rPr>
              <a:t> </a:t>
            </a:r>
            <a:endParaRPr lang="pt-BR" sz="1800" b="0" strike="noStrike" spc="-1">
              <a:latin typeface="Arial"/>
            </a:endParaRPr>
          </a:p>
        </p:txBody>
      </p:sp>
      <p:sp>
        <p:nvSpPr>
          <p:cNvPr id="54" name="CustomShape 3"/>
          <p:cNvSpPr/>
          <p:nvPr/>
        </p:nvSpPr>
        <p:spPr>
          <a:xfrm>
            <a:off x="179640" y="3558960"/>
            <a:ext cx="8568000" cy="12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55" name="CustomShape 4"/>
          <p:cNvSpPr/>
          <p:nvPr/>
        </p:nvSpPr>
        <p:spPr>
          <a:xfrm>
            <a:off x="196920" y="2405520"/>
            <a:ext cx="84538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Monitoramento das Recomendações contidas no </a:t>
            </a:r>
            <a:r>
              <a:rPr lang="pt-BR" sz="1800" b="1" strike="noStrike" spc="-1">
                <a:solidFill>
                  <a:srgbClr val="000000"/>
                </a:solidFill>
                <a:latin typeface="Century Gothic"/>
                <a:ea typeface="DejaVu Sans"/>
              </a:rPr>
              <a:t>Relatório de Auditoria n° 99</a:t>
            </a:r>
            <a:r>
              <a:rPr lang="pt-BR" sz="1800" b="0" strike="noStrike" spc="-1">
                <a:solidFill>
                  <a:srgbClr val="000000"/>
                </a:solidFill>
                <a:latin typeface="Century Gothic"/>
                <a:ea typeface="DejaVu Sans"/>
              </a:rPr>
              <a:t>, elaborado pela Auditoria Geral do Estado – AGE,  que apresentou os resultados dos exames realizados para a PCA do exercício de 2017 da UEZO.</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additive="repl">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additive="repl">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m 6"/>
          <p:cNvPicPr/>
          <p:nvPr/>
        </p:nvPicPr>
        <p:blipFill>
          <a:blip r:embed="rId2"/>
          <a:srcRect l="13298" t="24518" r="51942" b="56791"/>
          <a:stretch/>
        </p:blipFill>
        <p:spPr>
          <a:xfrm>
            <a:off x="5857920" y="0"/>
            <a:ext cx="3285000" cy="856080"/>
          </a:xfrm>
          <a:prstGeom prst="rect">
            <a:avLst/>
          </a:prstGeom>
          <a:ln w="9360">
            <a:noFill/>
          </a:ln>
        </p:spPr>
      </p:pic>
      <p:sp>
        <p:nvSpPr>
          <p:cNvPr id="154" name="CustomShape 1"/>
          <p:cNvSpPr/>
          <p:nvPr/>
        </p:nvSpPr>
        <p:spPr>
          <a:xfrm>
            <a:off x="179640" y="1332000"/>
            <a:ext cx="896364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b="0" strike="noStrike" spc="-1">
                <a:solidFill>
                  <a:srgbClr val="000000"/>
                </a:solidFill>
                <a:latin typeface="Century Gothic"/>
                <a:ea typeface="DejaVu Sans"/>
              </a:rPr>
              <a:t>RESPONSABILIDADE E PENALIZAÇÃO</a:t>
            </a:r>
            <a:r>
              <a:rPr lang="pt-BR" sz="3600" b="0" strike="noStrike" spc="-1">
                <a:solidFill>
                  <a:srgbClr val="000000"/>
                </a:solidFill>
                <a:latin typeface="Century Gothic"/>
                <a:ea typeface="DejaVu Sans"/>
              </a:rPr>
              <a:t>...</a:t>
            </a:r>
            <a:endParaRPr lang="pt-BR" sz="3600" b="0" strike="noStrike" spc="-1">
              <a:latin typeface="Arial"/>
            </a:endParaRPr>
          </a:p>
        </p:txBody>
      </p:sp>
      <p:sp>
        <p:nvSpPr>
          <p:cNvPr id="155" name="CustomShape 2"/>
          <p:cNvSpPr/>
          <p:nvPr/>
        </p:nvSpPr>
        <p:spPr>
          <a:xfrm>
            <a:off x="179640" y="392472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156" name="CustomShape 3"/>
          <p:cNvSpPr/>
          <p:nvPr/>
        </p:nvSpPr>
        <p:spPr>
          <a:xfrm>
            <a:off x="196920" y="3432600"/>
            <a:ext cx="8453880" cy="146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Art. 56</a:t>
            </a:r>
            <a:r>
              <a:rPr lang="pt-BR" sz="1800" b="1" strike="noStrike" spc="-1">
                <a:solidFill>
                  <a:srgbClr val="000000"/>
                </a:solidFill>
                <a:latin typeface="Century Gothic"/>
                <a:ea typeface="Verdana"/>
              </a:rPr>
              <a:t> do DECRETO Nº 46.223 DE 24 DE JANEIRO DE 2018 </a:t>
            </a:r>
            <a:r>
              <a:rPr lang="pt-BR" sz="1800" b="0" strike="noStrike" spc="-1">
                <a:solidFill>
                  <a:srgbClr val="000000"/>
                </a:solidFill>
                <a:latin typeface="Century Gothic"/>
                <a:ea typeface="Verdana"/>
              </a:rPr>
              <a:t>estabelece que os bens móveis não localizados no dia da verificação física, sem justificativa do seu responsável, ou com justificativa não aceita pela comissão de inventário, serão considerados extraviados e, nessa condição, serão tomadas as providências cabíveis.</a:t>
            </a:r>
            <a:endParaRPr lang="pt-BR" sz="1800" b="0" strike="noStrike" spc="-1">
              <a:latin typeface="Arial"/>
            </a:endParaRPr>
          </a:p>
        </p:txBody>
      </p:sp>
      <p:sp>
        <p:nvSpPr>
          <p:cNvPr id="157" name="CustomShape 4"/>
          <p:cNvSpPr/>
          <p:nvPr/>
        </p:nvSpPr>
        <p:spPr>
          <a:xfrm>
            <a:off x="225000" y="2222640"/>
            <a:ext cx="8299080" cy="11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Nos termos do </a:t>
            </a:r>
            <a:r>
              <a:rPr lang="pt-BR" sz="1800" b="1" strike="noStrike" spc="-1">
                <a:solidFill>
                  <a:srgbClr val="000000"/>
                </a:solidFill>
                <a:latin typeface="Century Gothic"/>
                <a:ea typeface="DejaVu Sans"/>
              </a:rPr>
              <a:t>§ 2°, do art. 3°, da Instrução Normativa da Auditoria Geral do Estado n° 41/2017</a:t>
            </a:r>
            <a:r>
              <a:rPr lang="pt-BR" sz="1800" b="0" strike="noStrike" spc="-1">
                <a:solidFill>
                  <a:srgbClr val="000000"/>
                </a:solidFill>
                <a:latin typeface="Century Gothic"/>
                <a:ea typeface="DejaVu Sans"/>
              </a:rPr>
              <a:t>, é cabível de apuração de responsabilidade o desaparecimento ou não localização de bem arrolado na subunidade.</a:t>
            </a:r>
            <a:endParaRPr lang="pt-BR" sz="1800" b="0" strike="noStrike" spc="-1">
              <a:latin typeface="Arial"/>
            </a:endParaRPr>
          </a:p>
        </p:txBody>
      </p:sp>
      <p:sp>
        <p:nvSpPr>
          <p:cNvPr id="158" name="CustomShape 5"/>
          <p:cNvSpPr/>
          <p:nvPr/>
        </p:nvSpPr>
        <p:spPr>
          <a:xfrm>
            <a:off x="1463040" y="5078520"/>
            <a:ext cx="739908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000000"/>
              </a:buClr>
              <a:buFont typeface="Wingdings" charset="2"/>
              <a:buChar char=""/>
            </a:pPr>
            <a:r>
              <a:rPr lang="pt-BR" sz="1800" b="1" strike="noStrike" spc="-1">
                <a:solidFill>
                  <a:srgbClr val="000000"/>
                </a:solidFill>
                <a:latin typeface="Lucida Sans Unicode"/>
                <a:ea typeface="DejaVu Sans"/>
              </a:rPr>
              <a:t> Sindicância -&gt; Apontamento pelo Relatório Final da Comissão</a:t>
            </a:r>
            <a:endParaRPr lang="pt-BR" sz="1800" b="0" strike="noStrike" spc="-1">
              <a:latin typeface="Arial"/>
            </a:endParaRPr>
          </a:p>
        </p:txBody>
      </p:sp>
      <p:sp>
        <p:nvSpPr>
          <p:cNvPr id="159" name="CustomShape 6"/>
          <p:cNvSpPr/>
          <p:nvPr/>
        </p:nvSpPr>
        <p:spPr>
          <a:xfrm>
            <a:off x="3024720" y="5767920"/>
            <a:ext cx="61189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000000"/>
              </a:buClr>
              <a:buFont typeface="Wingdings" charset="2"/>
              <a:buChar char=""/>
            </a:pPr>
            <a:r>
              <a:rPr lang="pt-BR" sz="1800" b="1" strike="noStrike" spc="-1">
                <a:solidFill>
                  <a:srgbClr val="000000"/>
                </a:solidFill>
                <a:latin typeface="Lucida Sans Unicode"/>
                <a:ea typeface="DejaVu Sans"/>
              </a:rPr>
              <a:t> Tomada de Contas -&gt; Ressarcimento ao Erário</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box(in)">
                                      <p:cBhvr additive="repl">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box(in)">
                                      <p:cBhvr additive="repl">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 calcmode="lin" valueType="num">
                                      <p:cBhvr additive="repl">
                                        <p:cTn id="17" dur="500" fill="hold"/>
                                        <p:tgtEl>
                                          <p:spTgt spid="158"/>
                                        </p:tgtEl>
                                        <p:attrNameLst>
                                          <p:attrName>ppt_x</p:attrName>
                                        </p:attrNameLst>
                                      </p:cBhvr>
                                      <p:tavLst>
                                        <p:tav tm="0">
                                          <p:val>
                                            <p:strVal val="#ppt_x"/>
                                          </p:val>
                                        </p:tav>
                                        <p:tav tm="100000">
                                          <p:val>
                                            <p:strVal val="#ppt_x"/>
                                          </p:val>
                                        </p:tav>
                                      </p:tavLst>
                                    </p:anim>
                                    <p:anim calcmode="lin" valueType="num">
                                      <p:cBhvr additive="repl">
                                        <p:cTn id="18"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additive="repl">
                                        <p:cTn id="23" dur="500" fill="hold"/>
                                        <p:tgtEl>
                                          <p:spTgt spid="159"/>
                                        </p:tgtEl>
                                        <p:attrNameLst>
                                          <p:attrName>ppt_x</p:attrName>
                                        </p:attrNameLst>
                                      </p:cBhvr>
                                      <p:tavLst>
                                        <p:tav tm="0">
                                          <p:val>
                                            <p:strVal val="#ppt_x"/>
                                          </p:val>
                                        </p:tav>
                                        <p:tav tm="100000">
                                          <p:val>
                                            <p:strVal val="#ppt_x"/>
                                          </p:val>
                                        </p:tav>
                                      </p:tavLst>
                                    </p:anim>
                                    <p:anim calcmode="lin" valueType="num">
                                      <p:cBhvr additive="repl">
                                        <p:cTn id="24"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285840" y="1252440"/>
            <a:ext cx="84999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047"/>
              </a:lnSpc>
            </a:pPr>
            <a:r>
              <a:rPr lang="pt-BR" sz="4400" b="0" strike="noStrike" spc="-1">
                <a:solidFill>
                  <a:srgbClr val="FF0000"/>
                </a:solidFill>
                <a:latin typeface="Palatino Linotype"/>
                <a:ea typeface="DejaVu Sans"/>
              </a:rPr>
              <a:t>Obrigado </a:t>
            </a:r>
            <a:endParaRPr lang="pt-BR" sz="4400" b="0" strike="noStrike" spc="-1">
              <a:latin typeface="Arial"/>
            </a:endParaRPr>
          </a:p>
          <a:p>
            <a:pPr algn="ctr">
              <a:lnSpc>
                <a:spcPts val="2047"/>
              </a:lnSpc>
            </a:pPr>
            <a:endParaRPr lang="pt-BR" sz="4400" b="0" strike="noStrike" spc="-1">
              <a:latin typeface="Arial"/>
            </a:endParaRPr>
          </a:p>
          <a:p>
            <a:pPr algn="ctr">
              <a:lnSpc>
                <a:spcPts val="2047"/>
              </a:lnSpc>
            </a:pPr>
            <a:endParaRPr lang="pt-BR" sz="4400" b="0" strike="noStrike" spc="-1">
              <a:latin typeface="Arial"/>
            </a:endParaRPr>
          </a:p>
          <a:p>
            <a:pPr algn="ctr">
              <a:lnSpc>
                <a:spcPts val="2047"/>
              </a:lnSpc>
            </a:pPr>
            <a:r>
              <a:rPr lang="pt-BR" sz="4400" b="0" strike="noStrike" spc="-1">
                <a:solidFill>
                  <a:srgbClr val="FF0000"/>
                </a:solidFill>
                <a:latin typeface="Palatino Linotype"/>
                <a:ea typeface="DejaVu Sans"/>
              </a:rPr>
              <a:t>a todos pela atenção!!!</a:t>
            </a:r>
            <a:endParaRPr lang="pt-BR" sz="4400" b="0" strike="noStrike" spc="-1">
              <a:latin typeface="Arial"/>
            </a:endParaRPr>
          </a:p>
        </p:txBody>
      </p:sp>
      <p:pic>
        <p:nvPicPr>
          <p:cNvPr id="161" name="Imagem 6"/>
          <p:cNvPicPr/>
          <p:nvPr/>
        </p:nvPicPr>
        <p:blipFill>
          <a:blip r:embed="rId2"/>
          <a:srcRect l="13298" t="24518" r="51942" b="56791"/>
          <a:stretch/>
        </p:blipFill>
        <p:spPr>
          <a:xfrm>
            <a:off x="5857920" y="0"/>
            <a:ext cx="3285000" cy="856080"/>
          </a:xfrm>
          <a:prstGeom prst="rect">
            <a:avLst/>
          </a:prstGeom>
          <a:ln w="9360">
            <a:noFill/>
          </a:ln>
        </p:spPr>
      </p:pic>
      <p:sp>
        <p:nvSpPr>
          <p:cNvPr id="162" name="CustomShape 2"/>
          <p:cNvSpPr/>
          <p:nvPr/>
        </p:nvSpPr>
        <p:spPr>
          <a:xfrm>
            <a:off x="0" y="3137040"/>
            <a:ext cx="9143280" cy="152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1" strike="noStrike" spc="-1">
                <a:solidFill>
                  <a:srgbClr val="182C4C"/>
                </a:solidFill>
                <a:latin typeface="Century Gothic"/>
                <a:ea typeface="DejaVu Sans"/>
              </a:rPr>
              <a:t>COPAT</a:t>
            </a:r>
            <a:endParaRPr lang="pt-BR" sz="3200" b="0" strike="noStrike" spc="-1">
              <a:latin typeface="Arial"/>
            </a:endParaRPr>
          </a:p>
          <a:p>
            <a:pPr algn="ctr">
              <a:lnSpc>
                <a:spcPct val="100000"/>
              </a:lnSpc>
            </a:pPr>
            <a:r>
              <a:rPr lang="pt-BR" sz="3000" b="1" strike="noStrike" spc="-1">
                <a:solidFill>
                  <a:srgbClr val="7D3C4A"/>
                </a:solidFill>
                <a:latin typeface="Century Gothic"/>
                <a:ea typeface="DejaVu Sans"/>
              </a:rPr>
              <a:t>patrimonio@uezo.rj.gov.br / Ramal: 102</a:t>
            </a:r>
            <a:endParaRPr lang="pt-BR" sz="3000" b="0" strike="noStrike" spc="-1">
              <a:latin typeface="Arial"/>
            </a:endParaRPr>
          </a:p>
          <a:p>
            <a:pPr algn="ctr">
              <a:lnSpc>
                <a:spcPct val="100000"/>
              </a:lnSpc>
            </a:pPr>
            <a:endParaRPr lang="pt-BR" sz="3000" b="0" strike="noStrike" spc="-1">
              <a:latin typeface="Arial"/>
            </a:endParaRPr>
          </a:p>
        </p:txBody>
      </p:sp>
      <p:sp>
        <p:nvSpPr>
          <p:cNvPr id="163" name="CustomShape 3"/>
          <p:cNvSpPr/>
          <p:nvPr/>
        </p:nvSpPr>
        <p:spPr>
          <a:xfrm>
            <a:off x="0" y="4739760"/>
            <a:ext cx="9143280" cy="22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3200" b="1" strike="noStrike" spc="-1">
                <a:solidFill>
                  <a:srgbClr val="182C4C"/>
                </a:solidFill>
                <a:latin typeface="Century Gothic"/>
                <a:ea typeface="DejaVu Sans"/>
              </a:rPr>
              <a:t>                                COSEA</a:t>
            </a:r>
            <a:endParaRPr lang="pt-BR" sz="3200" b="0" strike="noStrike" spc="-1">
              <a:latin typeface="Arial"/>
            </a:endParaRPr>
          </a:p>
          <a:p>
            <a:pPr algn="ctr">
              <a:lnSpc>
                <a:spcPct val="100000"/>
              </a:lnSpc>
            </a:pPr>
            <a:r>
              <a:rPr lang="pt-BR" sz="3000" b="1" strike="noStrike" spc="-1">
                <a:solidFill>
                  <a:srgbClr val="7D3C4A"/>
                </a:solidFill>
                <a:latin typeface="Century Gothic"/>
                <a:ea typeface="DejaVu Sans"/>
              </a:rPr>
              <a:t>auditoriainterna@uezo.rj.gov.br / Ramal: 117/118</a:t>
            </a:r>
            <a:endParaRPr lang="pt-BR" sz="3000" b="0" strike="noStrike" spc="-1">
              <a:latin typeface="Arial"/>
            </a:endParaRPr>
          </a:p>
          <a:p>
            <a:pPr>
              <a:lnSpc>
                <a:spcPct val="100000"/>
              </a:lnSpc>
            </a:pPr>
            <a:endParaRPr lang="pt-BR" sz="3000" b="0" strike="noStrike" spc="-1">
              <a:latin typeface="Arial"/>
            </a:endParaRPr>
          </a:p>
          <a:p>
            <a:pPr>
              <a:lnSpc>
                <a:spcPct val="100000"/>
              </a:lnSpc>
            </a:pPr>
            <a:endParaRPr lang="pt-BR" sz="30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down)">
                                      <p:cBhvr additive="repl">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repl">
                                        <p:cTn id="12" dur="500" fill="hold"/>
                                        <p:tgtEl>
                                          <p:spTgt spid="162"/>
                                        </p:tgtEl>
                                        <p:attrNameLst>
                                          <p:attrName>ppt_x</p:attrName>
                                        </p:attrNameLst>
                                      </p:cBhvr>
                                      <p:tavLst>
                                        <p:tav tm="0">
                                          <p:val>
                                            <p:strVal val="#ppt_x"/>
                                          </p:val>
                                        </p:tav>
                                        <p:tav tm="100000">
                                          <p:val>
                                            <p:strVal val="#ppt_x"/>
                                          </p:val>
                                        </p:tav>
                                      </p:tavLst>
                                    </p:anim>
                                    <p:anim calcmode="lin" valueType="num">
                                      <p:cBhvr additive="repl">
                                        <p:cTn id="13"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
                                        </p:tgtEl>
                                        <p:attrNameLst>
                                          <p:attrName>style.visibility</p:attrName>
                                        </p:attrNameLst>
                                      </p:cBhvr>
                                      <p:to>
                                        <p:strVal val="visible"/>
                                      </p:to>
                                    </p:set>
                                    <p:anim calcmode="lin" valueType="num">
                                      <p:cBhvr additive="repl">
                                        <p:cTn id="18" dur="500" fill="hold"/>
                                        <p:tgtEl>
                                          <p:spTgt spid="163"/>
                                        </p:tgtEl>
                                        <p:attrNameLst>
                                          <p:attrName>ppt_x</p:attrName>
                                        </p:attrNameLst>
                                      </p:cBhvr>
                                      <p:tavLst>
                                        <p:tav tm="0">
                                          <p:val>
                                            <p:strVal val="#ppt_x"/>
                                          </p:val>
                                        </p:tav>
                                        <p:tav tm="100000">
                                          <p:val>
                                            <p:strVal val="#ppt_x"/>
                                          </p:val>
                                        </p:tav>
                                      </p:tavLst>
                                    </p:anim>
                                    <p:anim calcmode="lin" valueType="num">
                                      <p:cBhvr additive="repl">
                                        <p:cTn id="19"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m 6"/>
          <p:cNvPicPr/>
          <p:nvPr/>
        </p:nvPicPr>
        <p:blipFill>
          <a:blip r:embed="rId2"/>
          <a:srcRect l="13298" t="24518" r="51942" b="56791"/>
          <a:stretch/>
        </p:blipFill>
        <p:spPr>
          <a:xfrm>
            <a:off x="5857920" y="0"/>
            <a:ext cx="3285000" cy="856080"/>
          </a:xfrm>
          <a:prstGeom prst="rect">
            <a:avLst/>
          </a:prstGeom>
          <a:ln w="9360">
            <a:noFill/>
          </a:ln>
        </p:spPr>
      </p:pic>
      <p:sp>
        <p:nvSpPr>
          <p:cNvPr id="57" name="CustomShape 1"/>
          <p:cNvSpPr/>
          <p:nvPr/>
        </p:nvSpPr>
        <p:spPr>
          <a:xfrm>
            <a:off x="179640" y="1332000"/>
            <a:ext cx="8320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LEGISLAÇÃO APLICADA...</a:t>
            </a:r>
            <a:endParaRPr lang="pt-BR" sz="3600" b="0" strike="noStrike" spc="-1">
              <a:latin typeface="Arial"/>
            </a:endParaRPr>
          </a:p>
        </p:txBody>
      </p:sp>
      <p:sp>
        <p:nvSpPr>
          <p:cNvPr id="58" name="CustomShape 2"/>
          <p:cNvSpPr/>
          <p:nvPr/>
        </p:nvSpPr>
        <p:spPr>
          <a:xfrm>
            <a:off x="179640" y="3919320"/>
            <a:ext cx="85680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DECRETO Nº 46.223 DE 24 DE JANEIRO DE 2018</a:t>
            </a:r>
            <a:r>
              <a:rPr lang="pt-BR" sz="1800" b="0" strike="noStrike" spc="-1">
                <a:solidFill>
                  <a:srgbClr val="000000"/>
                </a:solidFill>
                <a:latin typeface="Century Gothic"/>
                <a:ea typeface="DejaVu Sans"/>
              </a:rPr>
              <a:t>: REGULAMENTA A GESTÃO DOS BENS MÓVEIS, NO ÂMBITO DO PODER EXECUTIVO DO ESTADO DO RIO DE JANEIRO.</a:t>
            </a:r>
            <a:endParaRPr lang="pt-BR" sz="1800" b="0" strike="noStrike" spc="-1">
              <a:latin typeface="Arial"/>
            </a:endParaRPr>
          </a:p>
          <a:p>
            <a:pPr algn="just">
              <a:lnSpc>
                <a:spcPct val="100000"/>
              </a:lnSpc>
            </a:pPr>
            <a:endParaRPr lang="pt-BR" sz="1800" b="0" strike="noStrike" spc="-1">
              <a:latin typeface="Arial"/>
            </a:endParaRPr>
          </a:p>
          <a:p>
            <a:pPr algn="just">
              <a:lnSpc>
                <a:spcPct val="100000"/>
              </a:lnSpc>
            </a:pPr>
            <a:r>
              <a:rPr lang="pt-BR" sz="1800" b="1" strike="noStrike" spc="-1">
                <a:solidFill>
                  <a:srgbClr val="000000"/>
                </a:solidFill>
                <a:latin typeface="Century Gothic"/>
                <a:ea typeface="DejaVu Sans"/>
              </a:rPr>
              <a:t>OBS.: </a:t>
            </a:r>
            <a:r>
              <a:rPr lang="pt-BR" sz="1800" b="0" u="sng" strike="noStrike" spc="-1">
                <a:solidFill>
                  <a:srgbClr val="000000"/>
                </a:solidFill>
                <a:uFillTx/>
                <a:latin typeface="Century Gothic"/>
                <a:ea typeface="DejaVu Sans"/>
              </a:rPr>
              <a:t>FORAM REVOGADOS OS DECRETOS Nº 44.558 DE 13 DE JANEIRO DE 2014 E Nº 43.301 DE 21 DE NOVEMBRO DE 2011 E DISPOSIÇÕES EM CONTRÁRIO</a:t>
            </a:r>
            <a:r>
              <a:rPr lang="pt-BR" sz="1800" b="0" strike="noStrike" spc="-1">
                <a:solidFill>
                  <a:srgbClr val="000000"/>
                </a:solidFill>
                <a:latin typeface="Century Gothic"/>
                <a:ea typeface="DejaVu Sans"/>
              </a:rPr>
              <a:t>.</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Century Gothic"/>
                <a:ea typeface="DejaVu Sans"/>
              </a:rPr>
              <a:t> </a:t>
            </a:r>
            <a:endParaRPr lang="pt-BR" sz="1800" b="0" strike="noStrike" spc="-1">
              <a:latin typeface="Arial"/>
            </a:endParaRPr>
          </a:p>
        </p:txBody>
      </p:sp>
      <p:sp>
        <p:nvSpPr>
          <p:cNvPr id="59" name="CustomShape 3"/>
          <p:cNvSpPr/>
          <p:nvPr/>
        </p:nvSpPr>
        <p:spPr>
          <a:xfrm>
            <a:off x="179640" y="4000680"/>
            <a:ext cx="85680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60" name="CustomShape 4"/>
          <p:cNvSpPr/>
          <p:nvPr/>
        </p:nvSpPr>
        <p:spPr>
          <a:xfrm>
            <a:off x="196920" y="2405520"/>
            <a:ext cx="8313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INSTRUÇÃO NORMATIVA AGE N.º 41, DE 26 DE DEZEMBRO DE 2017</a:t>
            </a:r>
            <a:r>
              <a:rPr lang="pt-BR" sz="1800" b="0" strike="noStrike" spc="-1">
                <a:solidFill>
                  <a:srgbClr val="000000"/>
                </a:solidFill>
                <a:latin typeface="Century Gothic"/>
                <a:ea typeface="DejaVu Sans"/>
              </a:rPr>
              <a:t>: ESTABELECE NORMAS DE ORGANIZAÇÃO DA DOCUMENTAÇÃO RELATIVA À GESTÃO DOS BENS MÓVEIS DOS ÓRGÃOS E ENTIDADES DA ADMINISTRAÇÃO PÚBLICA ESTADUAL</a:t>
            </a:r>
            <a:r>
              <a:rPr lang="pt-BR" sz="1800" b="0" strike="noStrike" spc="-1">
                <a:solidFill>
                  <a:srgbClr val="000000"/>
                </a:solidFill>
                <a:latin typeface="Lucida Sans Unicode"/>
                <a:ea typeface="DejaVu Sans"/>
              </a:rPr>
              <a:t>.</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additive="repl">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additive="repl">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m 6"/>
          <p:cNvPicPr/>
          <p:nvPr/>
        </p:nvPicPr>
        <p:blipFill>
          <a:blip r:embed="rId2"/>
          <a:srcRect l="13298" t="24518" r="51942" b="56791"/>
          <a:stretch/>
        </p:blipFill>
        <p:spPr>
          <a:xfrm>
            <a:off x="5857920" y="0"/>
            <a:ext cx="3285000" cy="856080"/>
          </a:xfrm>
          <a:prstGeom prst="rect">
            <a:avLst/>
          </a:prstGeom>
          <a:ln w="9360">
            <a:noFill/>
          </a:ln>
        </p:spPr>
      </p:pic>
      <p:sp>
        <p:nvSpPr>
          <p:cNvPr id="62" name="CustomShape 1"/>
          <p:cNvSpPr/>
          <p:nvPr/>
        </p:nvSpPr>
        <p:spPr>
          <a:xfrm>
            <a:off x="179640" y="1332000"/>
            <a:ext cx="832032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CONCEITOS APLICÁVEIS À GESTÃO DE BENS MÓVEIS...</a:t>
            </a:r>
            <a:endParaRPr lang="pt-BR" sz="3600" b="0" strike="noStrike" spc="-1">
              <a:latin typeface="Arial"/>
            </a:endParaRPr>
          </a:p>
        </p:txBody>
      </p:sp>
      <p:sp>
        <p:nvSpPr>
          <p:cNvPr id="63" name="CustomShape 2"/>
          <p:cNvSpPr/>
          <p:nvPr/>
        </p:nvSpPr>
        <p:spPr>
          <a:xfrm>
            <a:off x="179640" y="3525120"/>
            <a:ext cx="8568000" cy="156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 </a:t>
            </a:r>
            <a:r>
              <a:rPr lang="pt-BR" sz="1800" b="0" strike="noStrike" spc="-1">
                <a:solidFill>
                  <a:srgbClr val="000000"/>
                </a:solidFill>
                <a:latin typeface="Century Gothic"/>
                <a:ea typeface="DejaVu Sans"/>
              </a:rPr>
              <a:t>- </a:t>
            </a:r>
            <a:r>
              <a:rPr lang="pt-BR" sz="1800" b="1" strike="noStrike" spc="-1">
                <a:solidFill>
                  <a:srgbClr val="000000"/>
                </a:solidFill>
                <a:latin typeface="Century Gothic"/>
                <a:ea typeface="DejaVu Sans"/>
              </a:rPr>
              <a:t>bem móvel </a:t>
            </a:r>
            <a:r>
              <a:rPr lang="pt-BR" sz="1800" b="0" strike="noStrike" spc="-1">
                <a:solidFill>
                  <a:srgbClr val="000000"/>
                </a:solidFill>
                <a:latin typeface="Century Gothic"/>
                <a:ea typeface="DejaVu Sans"/>
              </a:rPr>
              <a:t>- São bens suscetíveis de movimento próprio, ou de remoção por força alheia, sem alteração da substância ou da destinação econômica e social, que em razão de seu uso corrente, não perde a sua identidade, e/ou </a:t>
            </a:r>
            <a:r>
              <a:rPr lang="pt-BR" sz="1800" b="0" u="sng" strike="noStrike" spc="-1">
                <a:solidFill>
                  <a:srgbClr val="000000"/>
                </a:solidFill>
                <a:uFillTx/>
                <a:latin typeface="Century Gothic"/>
                <a:ea typeface="DejaVu Sans"/>
              </a:rPr>
              <a:t>tem uma durabilidade superior a dois anos e não seja adquirido para consumo imediato ou para distribuição gratuita</a:t>
            </a:r>
            <a:r>
              <a:rPr lang="pt-BR" sz="1800" b="0" strike="noStrike" spc="-1">
                <a:solidFill>
                  <a:srgbClr val="000000"/>
                </a:solidFill>
                <a:latin typeface="Century Gothic"/>
                <a:ea typeface="DejaVu Sans"/>
              </a:rPr>
              <a:t>;</a:t>
            </a:r>
            <a:endParaRPr lang="pt-BR" sz="1800" b="0" strike="noStrike" spc="-1">
              <a:latin typeface="Arial"/>
            </a:endParaRPr>
          </a:p>
          <a:p>
            <a:pPr>
              <a:lnSpc>
                <a:spcPct val="100000"/>
              </a:lnSpc>
            </a:pPr>
            <a:r>
              <a:rPr lang="pt-BR" sz="1800" b="0" strike="noStrike" spc="-1">
                <a:solidFill>
                  <a:srgbClr val="000000"/>
                </a:solidFill>
                <a:latin typeface="Century Gothic"/>
                <a:ea typeface="DejaVu Sans"/>
              </a:rPr>
              <a:t> </a:t>
            </a:r>
            <a:endParaRPr lang="pt-BR" sz="1800" b="0" strike="noStrike" spc="-1">
              <a:latin typeface="Arial"/>
            </a:endParaRPr>
          </a:p>
        </p:txBody>
      </p:sp>
      <p:sp>
        <p:nvSpPr>
          <p:cNvPr id="64" name="CustomShape 3"/>
          <p:cNvSpPr/>
          <p:nvPr/>
        </p:nvSpPr>
        <p:spPr>
          <a:xfrm>
            <a:off x="179640" y="353088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65" name="CustomShape 4"/>
          <p:cNvSpPr/>
          <p:nvPr/>
        </p:nvSpPr>
        <p:spPr>
          <a:xfrm>
            <a:off x="196920" y="2701080"/>
            <a:ext cx="831312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Art. 3</a:t>
            </a:r>
            <a:r>
              <a:rPr lang="pt-BR" sz="1800" b="1" strike="noStrike" spc="-1">
                <a:solidFill>
                  <a:srgbClr val="000000"/>
                </a:solidFill>
                <a:latin typeface="Century Gothic"/>
                <a:ea typeface="Verdana"/>
              </a:rPr>
              <a:t>˚ do DECRETO Nº 46.223 DE 24 DE JANEIRO DE 2018 </a:t>
            </a:r>
            <a:r>
              <a:rPr lang="pt-BR" sz="1800" b="0" strike="noStrike" spc="-1">
                <a:solidFill>
                  <a:srgbClr val="000000"/>
                </a:solidFill>
                <a:latin typeface="Century Gothic"/>
                <a:ea typeface="Verdana"/>
              </a:rPr>
              <a:t>elenca alguns conceitos importantes aplicáveis à gestão de bens móveis, tais como: </a:t>
            </a:r>
            <a:endParaRPr lang="pt-BR" sz="1800" b="0" strike="noStrike" spc="-1">
              <a:latin typeface="Arial"/>
            </a:endParaRPr>
          </a:p>
        </p:txBody>
      </p:sp>
      <p:sp>
        <p:nvSpPr>
          <p:cNvPr id="66" name="CustomShape 5"/>
          <p:cNvSpPr/>
          <p:nvPr/>
        </p:nvSpPr>
        <p:spPr>
          <a:xfrm>
            <a:off x="182880" y="5247360"/>
            <a:ext cx="84679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VI </a:t>
            </a:r>
            <a:r>
              <a:rPr lang="pt-BR" sz="1800" b="0" strike="noStrike" spc="-1">
                <a:solidFill>
                  <a:srgbClr val="000000"/>
                </a:solidFill>
                <a:latin typeface="Century Gothic"/>
                <a:ea typeface="DejaVu Sans"/>
              </a:rPr>
              <a:t>- </a:t>
            </a:r>
            <a:r>
              <a:rPr lang="pt-BR" sz="1800" b="1" strike="noStrike" spc="-1">
                <a:solidFill>
                  <a:srgbClr val="000000"/>
                </a:solidFill>
                <a:latin typeface="Century Gothic"/>
                <a:ea typeface="DejaVu Sans"/>
              </a:rPr>
              <a:t>unidade gestora </a:t>
            </a:r>
            <a:r>
              <a:rPr lang="pt-BR" sz="1800" b="0" strike="noStrike" spc="-1">
                <a:solidFill>
                  <a:srgbClr val="000000"/>
                </a:solidFill>
                <a:latin typeface="Century Gothic"/>
                <a:ea typeface="DejaVu Sans"/>
              </a:rPr>
              <a:t>- é a unidade orçamentária ou administrativa que realiza atos de gestão orçamentária, financeira e/ou patrimonial;</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in)">
                                      <p:cBhvr additive="repl">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repl">
                                        <p:cTn id="12" dur="500" fill="hold"/>
                                        <p:tgtEl>
                                          <p:spTgt spid="63"/>
                                        </p:tgtEl>
                                        <p:attrNameLst>
                                          <p:attrName>ppt_x</p:attrName>
                                        </p:attrNameLst>
                                      </p:cBhvr>
                                      <p:tavLst>
                                        <p:tav tm="0">
                                          <p:val>
                                            <p:strVal val="#ppt_x"/>
                                          </p:val>
                                        </p:tav>
                                        <p:tav tm="100000">
                                          <p:val>
                                            <p:strVal val="#ppt_x"/>
                                          </p:val>
                                        </p:tav>
                                      </p:tavLst>
                                    </p:anim>
                                    <p:anim calcmode="lin" valueType="num">
                                      <p:cBhvr additive="repl">
                                        <p:cTn id="1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repl">
                                        <p:cTn id="18" dur="500" fill="hold"/>
                                        <p:tgtEl>
                                          <p:spTgt spid="66"/>
                                        </p:tgtEl>
                                        <p:attrNameLst>
                                          <p:attrName>ppt_x</p:attrName>
                                        </p:attrNameLst>
                                      </p:cBhvr>
                                      <p:tavLst>
                                        <p:tav tm="0">
                                          <p:val>
                                            <p:strVal val="#ppt_x"/>
                                          </p:val>
                                        </p:tav>
                                        <p:tav tm="100000">
                                          <p:val>
                                            <p:strVal val="#ppt_x"/>
                                          </p:val>
                                        </p:tav>
                                      </p:tavLst>
                                    </p:anim>
                                    <p:anim calcmode="lin" valueType="num">
                                      <p:cBhvr additive="repl">
                                        <p:cTn id="1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m 6"/>
          <p:cNvPicPr/>
          <p:nvPr/>
        </p:nvPicPr>
        <p:blipFill>
          <a:blip r:embed="rId2"/>
          <a:srcRect l="13298" t="24518" r="51942" b="56791"/>
          <a:stretch/>
        </p:blipFill>
        <p:spPr>
          <a:xfrm>
            <a:off x="5857920" y="0"/>
            <a:ext cx="3285000" cy="856080"/>
          </a:xfrm>
          <a:prstGeom prst="rect">
            <a:avLst/>
          </a:prstGeom>
          <a:ln w="9360">
            <a:noFill/>
          </a:ln>
        </p:spPr>
      </p:pic>
      <p:sp>
        <p:nvSpPr>
          <p:cNvPr id="68" name="CustomShape 1"/>
          <p:cNvSpPr/>
          <p:nvPr/>
        </p:nvSpPr>
        <p:spPr>
          <a:xfrm>
            <a:off x="179640" y="1332000"/>
            <a:ext cx="832032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CONCEITOS APLICÁVEIS À GESTÃO DE BENS MÓVEIS...</a:t>
            </a:r>
            <a:endParaRPr lang="pt-BR" sz="3600" b="0" strike="noStrike" spc="-1">
              <a:latin typeface="Arial"/>
            </a:endParaRPr>
          </a:p>
        </p:txBody>
      </p:sp>
      <p:sp>
        <p:nvSpPr>
          <p:cNvPr id="69" name="CustomShape 2"/>
          <p:cNvSpPr/>
          <p:nvPr/>
        </p:nvSpPr>
        <p:spPr>
          <a:xfrm>
            <a:off x="179640" y="3525120"/>
            <a:ext cx="8568000" cy="80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VIII </a:t>
            </a:r>
            <a:r>
              <a:rPr lang="pt-BR" sz="1800" b="0" strike="noStrike" spc="-1">
                <a:solidFill>
                  <a:srgbClr val="000000"/>
                </a:solidFill>
                <a:latin typeface="Century Gothic"/>
                <a:ea typeface="DejaVu Sans"/>
              </a:rPr>
              <a:t>- </a:t>
            </a:r>
            <a:r>
              <a:rPr lang="pt-BR" sz="1800" b="1" strike="noStrike" spc="-1">
                <a:solidFill>
                  <a:srgbClr val="000000"/>
                </a:solidFill>
                <a:latin typeface="Century Gothic"/>
                <a:ea typeface="DejaVu Sans"/>
              </a:rPr>
              <a:t>subunidade</a:t>
            </a:r>
            <a:r>
              <a:rPr lang="pt-BR" sz="1800" b="0" strike="noStrike" spc="-1">
                <a:solidFill>
                  <a:srgbClr val="000000"/>
                </a:solidFill>
                <a:latin typeface="Century Gothic"/>
                <a:ea typeface="DejaVu Sans"/>
              </a:rPr>
              <a:t> - é a área física da unidade que pode agregar uma ou mais localizações;</a:t>
            </a:r>
            <a:endParaRPr lang="pt-BR" sz="1800" b="0" strike="noStrike" spc="-1">
              <a:latin typeface="Arial"/>
            </a:endParaRPr>
          </a:p>
          <a:p>
            <a:pPr>
              <a:lnSpc>
                <a:spcPct val="100000"/>
              </a:lnSpc>
            </a:pPr>
            <a:r>
              <a:rPr lang="pt-BR" sz="1800" b="0" strike="noStrike" spc="-1">
                <a:solidFill>
                  <a:srgbClr val="000000"/>
                </a:solidFill>
                <a:latin typeface="Century Gothic"/>
                <a:ea typeface="DejaVu Sans"/>
              </a:rPr>
              <a:t> </a:t>
            </a:r>
            <a:endParaRPr lang="pt-BR" sz="1800" b="0" strike="noStrike" spc="-1">
              <a:latin typeface="Arial"/>
            </a:endParaRPr>
          </a:p>
        </p:txBody>
      </p:sp>
      <p:sp>
        <p:nvSpPr>
          <p:cNvPr id="70" name="CustomShape 3"/>
          <p:cNvSpPr/>
          <p:nvPr/>
        </p:nvSpPr>
        <p:spPr>
          <a:xfrm>
            <a:off x="179640" y="353088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71" name="CustomShape 4"/>
          <p:cNvSpPr/>
          <p:nvPr/>
        </p:nvSpPr>
        <p:spPr>
          <a:xfrm>
            <a:off x="196920" y="2701080"/>
            <a:ext cx="831312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Art. 3</a:t>
            </a:r>
            <a:r>
              <a:rPr lang="pt-BR" sz="1800" b="1" strike="noStrike" spc="-1">
                <a:solidFill>
                  <a:srgbClr val="000000"/>
                </a:solidFill>
                <a:latin typeface="Century Gothic"/>
                <a:ea typeface="Verdana"/>
              </a:rPr>
              <a:t>˚ do DECRETO Nº 46.223 DE 24 DE JANEIRO DE 2018 </a:t>
            </a:r>
            <a:r>
              <a:rPr lang="pt-BR" sz="1800" b="0" strike="noStrike" spc="-1">
                <a:solidFill>
                  <a:srgbClr val="000000"/>
                </a:solidFill>
                <a:latin typeface="Century Gothic"/>
                <a:ea typeface="Verdana"/>
              </a:rPr>
              <a:t>elenca alguns conceitos importantes aplicáveis à gestão de bens móveis, tais como: </a:t>
            </a:r>
            <a:endParaRPr lang="pt-BR" sz="1800" b="0" strike="noStrike" spc="-1">
              <a:latin typeface="Arial"/>
            </a:endParaRPr>
          </a:p>
        </p:txBody>
      </p:sp>
      <p:sp>
        <p:nvSpPr>
          <p:cNvPr id="72" name="CustomShape 5"/>
          <p:cNvSpPr/>
          <p:nvPr/>
        </p:nvSpPr>
        <p:spPr>
          <a:xfrm>
            <a:off x="182880" y="4431240"/>
            <a:ext cx="84679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IX </a:t>
            </a:r>
            <a:r>
              <a:rPr lang="pt-BR" sz="1800" b="0" strike="noStrike" spc="-1">
                <a:solidFill>
                  <a:srgbClr val="000000"/>
                </a:solidFill>
                <a:latin typeface="Century Gothic"/>
                <a:ea typeface="DejaVu Sans"/>
              </a:rPr>
              <a:t>- </a:t>
            </a:r>
            <a:r>
              <a:rPr lang="pt-BR" sz="1800" b="1" strike="noStrike" spc="-1">
                <a:solidFill>
                  <a:srgbClr val="000000"/>
                </a:solidFill>
                <a:latin typeface="Century Gothic"/>
                <a:ea typeface="DejaVu Sans"/>
              </a:rPr>
              <a:t>valor contábil líquido </a:t>
            </a:r>
            <a:r>
              <a:rPr lang="pt-BR" sz="1800" b="0" strike="noStrike" spc="-1">
                <a:solidFill>
                  <a:srgbClr val="000000"/>
                </a:solidFill>
                <a:latin typeface="Century Gothic"/>
                <a:ea typeface="DejaVu Sans"/>
              </a:rPr>
              <a:t>- é o valor pelo qual um bem móvel é contabilizado após a dedução da depreciação e das perdas acumuladas por redução ao valor recuperável;</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repl">
                                        <p:cTn id="7" dur="500" fill="hold"/>
                                        <p:tgtEl>
                                          <p:spTgt spid="69"/>
                                        </p:tgtEl>
                                        <p:attrNameLst>
                                          <p:attrName>ppt_x</p:attrName>
                                        </p:attrNameLst>
                                      </p:cBhvr>
                                      <p:tavLst>
                                        <p:tav tm="0">
                                          <p:val>
                                            <p:strVal val="#ppt_x"/>
                                          </p:val>
                                        </p:tav>
                                        <p:tav tm="100000">
                                          <p:val>
                                            <p:strVal val="#ppt_x"/>
                                          </p:val>
                                        </p:tav>
                                      </p:tavLst>
                                    </p:anim>
                                    <p:anim calcmode="lin" valueType="num">
                                      <p:cBhvr additive="repl">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repl">
                                        <p:cTn id="13" dur="500" fill="hold"/>
                                        <p:tgtEl>
                                          <p:spTgt spid="72"/>
                                        </p:tgtEl>
                                        <p:attrNameLst>
                                          <p:attrName>ppt_x</p:attrName>
                                        </p:attrNameLst>
                                      </p:cBhvr>
                                      <p:tavLst>
                                        <p:tav tm="0">
                                          <p:val>
                                            <p:strVal val="#ppt_x"/>
                                          </p:val>
                                        </p:tav>
                                        <p:tav tm="100000">
                                          <p:val>
                                            <p:strVal val="#ppt_x"/>
                                          </p:val>
                                        </p:tav>
                                      </p:tavLst>
                                    </p:anim>
                                    <p:anim calcmode="lin" valueType="num">
                                      <p:cBhvr additive="repl">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m 6"/>
          <p:cNvPicPr/>
          <p:nvPr/>
        </p:nvPicPr>
        <p:blipFill>
          <a:blip r:embed="rId2"/>
          <a:srcRect l="13298" t="24518" r="51942" b="56791"/>
          <a:stretch/>
        </p:blipFill>
        <p:spPr>
          <a:xfrm>
            <a:off x="5857920" y="0"/>
            <a:ext cx="3285000" cy="856080"/>
          </a:xfrm>
          <a:prstGeom prst="rect">
            <a:avLst/>
          </a:prstGeom>
          <a:ln w="9360">
            <a:noFill/>
          </a:ln>
        </p:spPr>
      </p:pic>
      <p:sp>
        <p:nvSpPr>
          <p:cNvPr id="74" name="CustomShape 1"/>
          <p:cNvSpPr/>
          <p:nvPr/>
        </p:nvSpPr>
        <p:spPr>
          <a:xfrm>
            <a:off x="179640" y="1332000"/>
            <a:ext cx="896364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OS ENCARREGADOS DAS SUBUNIDADES...</a:t>
            </a:r>
            <a:endParaRPr lang="pt-BR" sz="3600" b="0" strike="noStrike" spc="-1">
              <a:latin typeface="Arial"/>
            </a:endParaRPr>
          </a:p>
        </p:txBody>
      </p:sp>
      <p:sp>
        <p:nvSpPr>
          <p:cNvPr id="75" name="CustomShape 2"/>
          <p:cNvSpPr/>
          <p:nvPr/>
        </p:nvSpPr>
        <p:spPr>
          <a:xfrm>
            <a:off x="179640" y="392472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76" name="CustomShape 3"/>
          <p:cNvSpPr/>
          <p:nvPr/>
        </p:nvSpPr>
        <p:spPr>
          <a:xfrm>
            <a:off x="196920" y="2701080"/>
            <a:ext cx="8313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inciso IV do Art. 10</a:t>
            </a:r>
            <a:r>
              <a:rPr lang="pt-BR" sz="1800" b="1" strike="noStrike" spc="-1">
                <a:solidFill>
                  <a:srgbClr val="000000"/>
                </a:solidFill>
                <a:latin typeface="Century Gothic"/>
                <a:ea typeface="Verdana"/>
              </a:rPr>
              <a:t> do DECRETO Nº 46.223 DE 24 DE JANEIRO DE 2018 </a:t>
            </a:r>
            <a:r>
              <a:rPr lang="pt-BR" sz="1800" b="0" strike="noStrike" spc="-1">
                <a:solidFill>
                  <a:srgbClr val="000000"/>
                </a:solidFill>
                <a:latin typeface="Century Gothic"/>
                <a:ea typeface="Verdana"/>
              </a:rPr>
              <a:t>define que encarregado de bens móveis das subunidades é </a:t>
            </a:r>
            <a:r>
              <a:rPr lang="pt-BR" sz="1800" b="0" u="sng" strike="noStrike" spc="-1">
                <a:solidFill>
                  <a:srgbClr val="000000"/>
                </a:solidFill>
                <a:uFillTx/>
                <a:latin typeface="Century Gothic"/>
                <a:ea typeface="Verdana"/>
              </a:rPr>
              <a:t>qualquer servidor investido dessa função, cuja atribuição será a responsabilidade pelos bens móveis colocados sob a sua guarda</a:t>
            </a:r>
            <a:r>
              <a:rPr lang="pt-BR" sz="1800" b="0" strike="noStrike" spc="-1">
                <a:solidFill>
                  <a:srgbClr val="000000"/>
                </a:solidFill>
                <a:latin typeface="Century Gothic"/>
                <a:ea typeface="Verdana"/>
              </a:rPr>
              <a:t>.</a:t>
            </a:r>
            <a:endParaRPr lang="pt-BR" sz="1800" b="0" strike="noStrike" spc="-1">
              <a:latin typeface="Arial"/>
            </a:endParaRPr>
          </a:p>
        </p:txBody>
      </p:sp>
      <p:sp>
        <p:nvSpPr>
          <p:cNvPr id="77" name="CustomShape 4"/>
          <p:cNvSpPr/>
          <p:nvPr/>
        </p:nvSpPr>
        <p:spPr>
          <a:xfrm>
            <a:off x="225000" y="4206240"/>
            <a:ext cx="8158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a:solidFill>
                  <a:srgbClr val="000000"/>
                </a:solidFill>
                <a:latin typeface="Century Gothic"/>
                <a:ea typeface="DejaVu Sans"/>
              </a:rPr>
              <a:t>O </a:t>
            </a:r>
            <a:r>
              <a:rPr lang="pt-BR" sz="1800" b="1" strike="noStrike" spc="-1">
                <a:solidFill>
                  <a:srgbClr val="000000"/>
                </a:solidFill>
                <a:latin typeface="Century Gothic"/>
                <a:ea typeface="DejaVu Sans"/>
              </a:rPr>
              <a:t>Art. 14 </a:t>
            </a:r>
            <a:r>
              <a:rPr lang="pt-BR" sz="1800" b="0" strike="noStrike" spc="-1">
                <a:solidFill>
                  <a:srgbClr val="000000"/>
                </a:solidFill>
                <a:latin typeface="Century Gothic"/>
                <a:ea typeface="DejaVu Sans"/>
              </a:rPr>
              <a:t>do citado DECRETO traz as </a:t>
            </a:r>
            <a:r>
              <a:rPr lang="pt-BR" sz="1800" b="0" u="sng" strike="noStrike" spc="-1">
                <a:solidFill>
                  <a:srgbClr val="000000"/>
                </a:solidFill>
                <a:uFillTx/>
                <a:latin typeface="Century Gothic"/>
                <a:ea typeface="DejaVu Sans"/>
              </a:rPr>
              <a:t>competências dos encarregados das subunidades</a:t>
            </a:r>
            <a:r>
              <a:rPr lang="pt-BR" sz="1800" b="0" strike="noStrike" spc="-1">
                <a:solidFill>
                  <a:srgbClr val="000000"/>
                </a:solidFill>
                <a:latin typeface="Century Gothic"/>
                <a:ea typeface="DejaVu Sans"/>
              </a:rPr>
              <a:t>, são elas:</a:t>
            </a:r>
            <a:endParaRPr lang="pt-BR" sz="1800" b="0" strike="noStrike" spc="-1">
              <a:latin typeface="Arial"/>
            </a:endParaRPr>
          </a:p>
        </p:txBody>
      </p:sp>
      <p:sp>
        <p:nvSpPr>
          <p:cNvPr id="78" name="CustomShape 5"/>
          <p:cNvSpPr/>
          <p:nvPr/>
        </p:nvSpPr>
        <p:spPr>
          <a:xfrm>
            <a:off x="225000" y="5176800"/>
            <a:ext cx="79898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 </a:t>
            </a:r>
            <a:r>
              <a:rPr lang="pt-BR" sz="1800" b="0" strike="noStrike" spc="-1">
                <a:solidFill>
                  <a:srgbClr val="000000"/>
                </a:solidFill>
                <a:latin typeface="Century Gothic"/>
                <a:ea typeface="DejaVu Sans"/>
              </a:rPr>
              <a:t>- a responsabilidade pelos bens móveis que estão destinados a sua subunidade;</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additive="repl">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down)">
                                      <p:cBhvr additive="repl">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repl">
                                        <p:cTn id="17" dur="500" fill="hold"/>
                                        <p:tgtEl>
                                          <p:spTgt spid="78"/>
                                        </p:tgtEl>
                                        <p:attrNameLst>
                                          <p:attrName>ppt_x</p:attrName>
                                        </p:attrNameLst>
                                      </p:cBhvr>
                                      <p:tavLst>
                                        <p:tav tm="0">
                                          <p:val>
                                            <p:strVal val="#ppt_x"/>
                                          </p:val>
                                        </p:tav>
                                        <p:tav tm="100000">
                                          <p:val>
                                            <p:strVal val="#ppt_x"/>
                                          </p:val>
                                        </p:tav>
                                      </p:tavLst>
                                    </p:anim>
                                    <p:anim calcmode="lin" valueType="num">
                                      <p:cBhvr additive="repl">
                                        <p:cTn id="1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m 6"/>
          <p:cNvPicPr/>
          <p:nvPr/>
        </p:nvPicPr>
        <p:blipFill>
          <a:blip r:embed="rId2"/>
          <a:srcRect l="13298" t="24518" r="51942" b="56791"/>
          <a:stretch/>
        </p:blipFill>
        <p:spPr>
          <a:xfrm>
            <a:off x="5857920" y="0"/>
            <a:ext cx="3285000" cy="856080"/>
          </a:xfrm>
          <a:prstGeom prst="rect">
            <a:avLst/>
          </a:prstGeom>
          <a:ln w="9360">
            <a:noFill/>
          </a:ln>
        </p:spPr>
      </p:pic>
      <p:sp>
        <p:nvSpPr>
          <p:cNvPr id="80" name="CustomShape 1"/>
          <p:cNvSpPr/>
          <p:nvPr/>
        </p:nvSpPr>
        <p:spPr>
          <a:xfrm>
            <a:off x="179640" y="1332000"/>
            <a:ext cx="8963640" cy="11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0" strike="noStrike" spc="-1">
                <a:solidFill>
                  <a:srgbClr val="000000"/>
                </a:solidFill>
                <a:latin typeface="Century Gothic"/>
                <a:ea typeface="DejaVu Sans"/>
              </a:rPr>
              <a:t>OS ENCARREGADOS DAS SUBUNIDADES...</a:t>
            </a:r>
            <a:endParaRPr lang="pt-BR" sz="3600" b="0" strike="noStrike" spc="-1">
              <a:latin typeface="Arial"/>
            </a:endParaRPr>
          </a:p>
        </p:txBody>
      </p:sp>
      <p:sp>
        <p:nvSpPr>
          <p:cNvPr id="81" name="CustomShape 2"/>
          <p:cNvSpPr/>
          <p:nvPr/>
        </p:nvSpPr>
        <p:spPr>
          <a:xfrm>
            <a:off x="179640" y="3924720"/>
            <a:ext cx="8568000" cy="15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82" name="CustomShape 3"/>
          <p:cNvSpPr/>
          <p:nvPr/>
        </p:nvSpPr>
        <p:spPr>
          <a:xfrm>
            <a:off x="196920" y="2701080"/>
            <a:ext cx="83131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II </a:t>
            </a:r>
            <a:r>
              <a:rPr lang="pt-BR" sz="1800" b="0" strike="noStrike" spc="-1">
                <a:solidFill>
                  <a:srgbClr val="000000"/>
                </a:solidFill>
                <a:latin typeface="Century Gothic"/>
                <a:ea typeface="DejaVu Sans"/>
              </a:rPr>
              <a:t>- zelar pela conservação e correto manuseio dos bens móveis de sua subunidade;</a:t>
            </a:r>
            <a:endParaRPr lang="pt-BR" sz="1800" b="0" strike="noStrike" spc="-1">
              <a:latin typeface="Arial"/>
            </a:endParaRPr>
          </a:p>
        </p:txBody>
      </p:sp>
      <p:sp>
        <p:nvSpPr>
          <p:cNvPr id="83" name="CustomShape 4"/>
          <p:cNvSpPr/>
          <p:nvPr/>
        </p:nvSpPr>
        <p:spPr>
          <a:xfrm>
            <a:off x="225000" y="3418560"/>
            <a:ext cx="82569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III </a:t>
            </a:r>
            <a:r>
              <a:rPr lang="pt-BR" sz="1800" b="0" strike="noStrike" spc="-1">
                <a:solidFill>
                  <a:srgbClr val="000000"/>
                </a:solidFill>
                <a:latin typeface="Century Gothic"/>
                <a:ea typeface="DejaVu Sans"/>
              </a:rPr>
              <a:t>- adotar e propor à chefia imediata providências que preservem a segurança e conservação dos bens móveis existentes em sua subunidade;</a:t>
            </a:r>
            <a:endParaRPr lang="pt-BR" sz="1800" b="0" strike="noStrike" spc="-1">
              <a:latin typeface="Arial"/>
            </a:endParaRPr>
          </a:p>
        </p:txBody>
      </p:sp>
      <p:sp>
        <p:nvSpPr>
          <p:cNvPr id="84" name="CustomShape 5"/>
          <p:cNvSpPr/>
          <p:nvPr/>
        </p:nvSpPr>
        <p:spPr>
          <a:xfrm>
            <a:off x="239040" y="4417200"/>
            <a:ext cx="813024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IV </a:t>
            </a:r>
            <a:r>
              <a:rPr lang="pt-BR" sz="1800" b="0" strike="noStrike" spc="-1">
                <a:solidFill>
                  <a:srgbClr val="000000"/>
                </a:solidFill>
                <a:latin typeface="Century Gothic"/>
                <a:ea typeface="DejaVu Sans"/>
              </a:rPr>
              <a:t>- comunicar, imediatamente, ao gestor de bens móveis ou ao agente da unidade administrativa qualquer irregularidade ocorrida com o bem móvel sob a sua responsabilidade</a:t>
            </a:r>
            <a:r>
              <a:rPr lang="pt-BR" sz="1800" b="0" strike="noStrike" spc="-1">
                <a:solidFill>
                  <a:srgbClr val="000000"/>
                </a:solidFill>
                <a:latin typeface="Lucida Sans Unicode"/>
                <a:ea typeface="DejaVu Sans"/>
              </a:rPr>
              <a:t>;</a:t>
            </a:r>
            <a:endParaRPr lang="pt-BR" sz="1800" b="0" strike="noStrike" spc="-1">
              <a:latin typeface="Arial"/>
            </a:endParaRPr>
          </a:p>
        </p:txBody>
      </p:sp>
      <p:sp>
        <p:nvSpPr>
          <p:cNvPr id="85" name="CustomShape 6"/>
          <p:cNvSpPr/>
          <p:nvPr/>
        </p:nvSpPr>
        <p:spPr>
          <a:xfrm>
            <a:off x="253080" y="5345640"/>
            <a:ext cx="80319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V </a:t>
            </a:r>
            <a:r>
              <a:rPr lang="pt-BR" sz="1800" b="0" strike="noStrike" spc="-1">
                <a:solidFill>
                  <a:srgbClr val="000000"/>
                </a:solidFill>
                <a:latin typeface="Century Gothic"/>
                <a:ea typeface="DejaVu Sans"/>
              </a:rPr>
              <a:t>- informar mensalmente os saldos e a movimentação ao agente da unidade administrativa ou ao gestor de bens móveis da unidade gestora;</a:t>
            </a:r>
            <a:endParaRPr lang="pt-BR" sz="1800" b="0" strike="noStrike" spc="-1">
              <a:latin typeface="Arial"/>
            </a:endParaRPr>
          </a:p>
        </p:txBody>
      </p:sp>
      <p:sp>
        <p:nvSpPr>
          <p:cNvPr id="86" name="CustomShape 7"/>
          <p:cNvSpPr/>
          <p:nvPr/>
        </p:nvSpPr>
        <p:spPr>
          <a:xfrm>
            <a:off x="3713760" y="6147720"/>
            <a:ext cx="51058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1" strike="noStrike" spc="-1">
                <a:solidFill>
                  <a:srgbClr val="000000"/>
                </a:solidFill>
                <a:latin typeface="Century Gothic"/>
                <a:ea typeface="DejaVu Sans"/>
              </a:rPr>
              <a:t>VI </a:t>
            </a:r>
            <a:r>
              <a:rPr lang="pt-BR" sz="1800" b="0" strike="noStrike" spc="-1">
                <a:solidFill>
                  <a:srgbClr val="000000"/>
                </a:solidFill>
                <a:latin typeface="Century Gothic"/>
                <a:ea typeface="DejaVu Sans"/>
              </a:rPr>
              <a:t>- apoiar a realização de levantamentos e inventários.</a:t>
            </a:r>
            <a:endParaRPr lang="pt-BR" sz="18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repl">
                                        <p:cTn id="7" dur="500" fill="hold"/>
                                        <p:tgtEl>
                                          <p:spTgt spid="82"/>
                                        </p:tgtEl>
                                        <p:attrNameLst>
                                          <p:attrName>ppt_x</p:attrName>
                                        </p:attrNameLst>
                                      </p:cBhvr>
                                      <p:tavLst>
                                        <p:tav tm="0">
                                          <p:val>
                                            <p:strVal val="#ppt_x"/>
                                          </p:val>
                                        </p:tav>
                                        <p:tav tm="100000">
                                          <p:val>
                                            <p:strVal val="#ppt_x"/>
                                          </p:val>
                                        </p:tav>
                                      </p:tavLst>
                                    </p:anim>
                                    <p:anim calcmode="lin" valueType="num">
                                      <p:cBhvr additive="repl">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repl">
                                        <p:cTn id="13" dur="500" fill="hold"/>
                                        <p:tgtEl>
                                          <p:spTgt spid="83"/>
                                        </p:tgtEl>
                                        <p:attrNameLst>
                                          <p:attrName>ppt_x</p:attrName>
                                        </p:attrNameLst>
                                      </p:cBhvr>
                                      <p:tavLst>
                                        <p:tav tm="0">
                                          <p:val>
                                            <p:strVal val="#ppt_x"/>
                                          </p:val>
                                        </p:tav>
                                        <p:tav tm="100000">
                                          <p:val>
                                            <p:strVal val="#ppt_x"/>
                                          </p:val>
                                        </p:tav>
                                      </p:tavLst>
                                    </p:anim>
                                    <p:anim calcmode="lin" valueType="num">
                                      <p:cBhvr additive="repl">
                                        <p:cTn id="1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repl">
                                        <p:cTn id="19" dur="500" fill="hold"/>
                                        <p:tgtEl>
                                          <p:spTgt spid="84"/>
                                        </p:tgtEl>
                                        <p:attrNameLst>
                                          <p:attrName>ppt_x</p:attrName>
                                        </p:attrNameLst>
                                      </p:cBhvr>
                                      <p:tavLst>
                                        <p:tav tm="0">
                                          <p:val>
                                            <p:strVal val="#ppt_x"/>
                                          </p:val>
                                        </p:tav>
                                        <p:tav tm="100000">
                                          <p:val>
                                            <p:strVal val="#ppt_x"/>
                                          </p:val>
                                        </p:tav>
                                      </p:tavLst>
                                    </p:anim>
                                    <p:anim calcmode="lin" valueType="num">
                                      <p:cBhvr additive="repl">
                                        <p:cTn id="2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repl">
                                        <p:cTn id="25" dur="500" fill="hold"/>
                                        <p:tgtEl>
                                          <p:spTgt spid="85"/>
                                        </p:tgtEl>
                                        <p:attrNameLst>
                                          <p:attrName>ppt_x</p:attrName>
                                        </p:attrNameLst>
                                      </p:cBhvr>
                                      <p:tavLst>
                                        <p:tav tm="0">
                                          <p:val>
                                            <p:strVal val="#ppt_x"/>
                                          </p:val>
                                        </p:tav>
                                        <p:tav tm="100000">
                                          <p:val>
                                            <p:strVal val="#ppt_x"/>
                                          </p:val>
                                        </p:tav>
                                      </p:tavLst>
                                    </p:anim>
                                    <p:anim calcmode="lin" valueType="num">
                                      <p:cBhvr additive="repl">
                                        <p:cTn id="2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repl">
                                        <p:cTn id="31" dur="500" fill="hold"/>
                                        <p:tgtEl>
                                          <p:spTgt spid="86"/>
                                        </p:tgtEl>
                                        <p:attrNameLst>
                                          <p:attrName>ppt_x</p:attrName>
                                        </p:attrNameLst>
                                      </p:cBhvr>
                                      <p:tavLst>
                                        <p:tav tm="0">
                                          <p:val>
                                            <p:strVal val="#ppt_x"/>
                                          </p:val>
                                        </p:tav>
                                        <p:tav tm="100000">
                                          <p:val>
                                            <p:strVal val="#ppt_x"/>
                                          </p:val>
                                        </p:tav>
                                      </p:tavLst>
                                    </p:anim>
                                    <p:anim calcmode="lin" valueType="num">
                                      <p:cBhvr additive="repl">
                                        <p:cTn id="3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5"/>
          <p:cNvPicPr/>
          <p:nvPr/>
        </p:nvPicPr>
        <p:blipFill>
          <a:blip r:embed="rId2"/>
          <a:srcRect l="55633" t="28120" r="7872" b="59715"/>
          <a:stretch/>
        </p:blipFill>
        <p:spPr>
          <a:xfrm>
            <a:off x="0" y="0"/>
            <a:ext cx="3356640" cy="856080"/>
          </a:xfrm>
          <a:prstGeom prst="rect">
            <a:avLst/>
          </a:prstGeom>
          <a:ln w="9360">
            <a:noFill/>
          </a:ln>
        </p:spPr>
      </p:pic>
      <p:pic>
        <p:nvPicPr>
          <p:cNvPr id="88" name="Imagem 6"/>
          <p:cNvPicPr/>
          <p:nvPr/>
        </p:nvPicPr>
        <p:blipFill>
          <a:blip r:embed="rId3"/>
          <a:srcRect l="13298" t="24518" r="51942" b="56791"/>
          <a:stretch/>
        </p:blipFill>
        <p:spPr>
          <a:xfrm>
            <a:off x="5857920" y="0"/>
            <a:ext cx="3285000" cy="856080"/>
          </a:xfrm>
          <a:prstGeom prst="rect">
            <a:avLst/>
          </a:prstGeom>
          <a:ln w="9360">
            <a:noFill/>
          </a:ln>
        </p:spPr>
      </p:pic>
      <p:sp>
        <p:nvSpPr>
          <p:cNvPr id="89" name="CustomShape 1"/>
          <p:cNvSpPr/>
          <p:nvPr/>
        </p:nvSpPr>
        <p:spPr>
          <a:xfrm>
            <a:off x="457920" y="2153160"/>
            <a:ext cx="8226000" cy="2548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t-BR" sz="6000" b="0" strike="noStrike" spc="-1">
                <a:solidFill>
                  <a:srgbClr val="006699"/>
                </a:solidFill>
                <a:latin typeface="Arial"/>
                <a:ea typeface="DejaVu Sans"/>
              </a:rPr>
              <a:t>COORDENAÇÃO DE  PATRIMÔNIO</a:t>
            </a:r>
            <a:r>
              <a:t/>
            </a:r>
            <a:br/>
            <a:r>
              <a:rPr lang="pt-BR" sz="6000" b="0" strike="noStrike" spc="-1">
                <a:solidFill>
                  <a:srgbClr val="006699"/>
                </a:solidFill>
                <a:latin typeface="Arial"/>
                <a:ea typeface="DejaVu Sans"/>
              </a:rPr>
              <a:t>(COPAT)</a:t>
            </a:r>
            <a:endParaRPr lang="pt-BR" sz="6000" b="0" strike="noStrike" spc="-1">
              <a:latin typeface="Arial"/>
            </a:endParaRPr>
          </a:p>
        </p:txBody>
      </p:sp>
    </p:spTree>
  </p:cSld>
  <p:clrMapOvr>
    <a:masterClrMapping/>
  </p:clrMapOvr>
  <p:transition spd="slow">
    <p:blinds dir="vert"/>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1508</Words>
  <Application>Microsoft Office PowerPoint</Application>
  <PresentationFormat>Apresentação no Ecrã (4:3)</PresentationFormat>
  <Paragraphs>175</Paragraphs>
  <Slides>31</Slides>
  <Notes>0</Notes>
  <HiddenSlides>0</HiddenSlides>
  <MMClips>0</MMClips>
  <ScaleCrop>false</ScaleCrop>
  <HeadingPairs>
    <vt:vector size="4" baseType="variant">
      <vt:variant>
        <vt:lpstr>Tema</vt:lpstr>
      </vt:variant>
      <vt:variant>
        <vt:i4>1</vt:i4>
      </vt:variant>
      <vt:variant>
        <vt:lpstr>Títulos dos diapositivos</vt:lpstr>
      </vt:variant>
      <vt:variant>
        <vt:i4>31</vt:i4>
      </vt:variant>
    </vt:vector>
  </HeadingPairs>
  <TitlesOfParts>
    <vt:vector size="32"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user</cp:lastModifiedBy>
  <cp:revision>44</cp:revision>
  <dcterms:modified xsi:type="dcterms:W3CDTF">2019-10-31T17:59:34Z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